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sldIdLst>
    <p:sldId id="257" r:id="rId2"/>
    <p:sldId id="270" r:id="rId3"/>
    <p:sldId id="300" r:id="rId4"/>
    <p:sldId id="266" r:id="rId5"/>
    <p:sldId id="299" r:id="rId6"/>
    <p:sldId id="290" r:id="rId7"/>
    <p:sldId id="291" r:id="rId8"/>
    <p:sldId id="292" r:id="rId9"/>
    <p:sldId id="296" r:id="rId10"/>
    <p:sldId id="301" r:id="rId11"/>
    <p:sldId id="303" r:id="rId12"/>
    <p:sldId id="304" r:id="rId13"/>
    <p:sldId id="305" r:id="rId14"/>
    <p:sldId id="306" r:id="rId15"/>
    <p:sldId id="307" r:id="rId16"/>
    <p:sldId id="308" r:id="rId17"/>
    <p:sldId id="309" r:id="rId18"/>
    <p:sldId id="278" r:id="rId19"/>
    <p:sldId id="260" r:id="rId20"/>
    <p:sldId id="325" r:id="rId21"/>
    <p:sldId id="326" r:id="rId22"/>
    <p:sldId id="327" r:id="rId23"/>
    <p:sldId id="262" r:id="rId24"/>
    <p:sldId id="324" r:id="rId25"/>
    <p:sldId id="328" r:id="rId26"/>
    <p:sldId id="329" r:id="rId27"/>
    <p:sldId id="330" r:id="rId28"/>
    <p:sldId id="302" r:id="rId29"/>
    <p:sldId id="320" r:id="rId30"/>
    <p:sldId id="321" r:id="rId31"/>
    <p:sldId id="32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634" autoAdjust="0"/>
  </p:normalViewPr>
  <p:slideViewPr>
    <p:cSldViewPr snapToGrid="0">
      <p:cViewPr varScale="1">
        <p:scale>
          <a:sx n="76" d="100"/>
          <a:sy n="76" d="100"/>
        </p:scale>
        <p:origin x="869"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8DB81C-7073-4B95-85A8-FB4ECA437BFC}" type="datetimeFigureOut">
              <a:rPr lang="en-IN" smtClean="0"/>
              <a:t>03-08-2023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02458-B7A3-4D36-A9D7-3B6A4978FF22}"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2802458-B7A3-4D36-A9D7-3B6A4978FF22}" type="slidenum">
              <a:rPr lang="en-IN" smtClean="0"/>
              <a:t>11</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2802458-B7A3-4D36-A9D7-3B6A4978FF22}" type="slidenum">
              <a:rPr lang="en-IN" smtClean="0"/>
              <a:t>14</a:t>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490A33-E4C5-466D-BA2E-CAE189C78FC5}" type="datetimeFigureOut">
              <a:rPr lang="en-IN" smtClean="0"/>
              <a:t>03-08-2023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048CB7E6-C42B-44DC-A72A-5014D4072D5D}"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490A33-E4C5-466D-BA2E-CAE189C78FC5}" type="datetimeFigureOut">
              <a:rPr lang="en-IN" smtClean="0"/>
              <a:t>03-08-2023</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8CB7E6-C42B-44DC-A72A-5014D4072D5D}"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file:///C:\Users\user\Downloads\video%20(1).mp4" TargetMode="External"/><Relationship Id="rId1" Type="http://schemas.microsoft.com/office/2007/relationships/media" Target="file:///C:\Users\user\Downloads\video%20(1).mp4" TargetMode="Externa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6382" y="1666020"/>
            <a:ext cx="12099235" cy="2183765"/>
          </a:xfrm>
          <a:prstGeom prst="rect">
            <a:avLst/>
          </a:prstGeom>
          <a:noFill/>
          <a:effectLst/>
        </p:spPr>
        <p:txBody>
          <a:bodyPr wrap="square">
            <a:spAutoFit/>
          </a:bodyPr>
          <a:lstStyle/>
          <a:p>
            <a:pPr algn="ctr"/>
            <a:r>
              <a:rPr lang="en-US" sz="3600" b="1" dirty="0">
                <a:latin typeface="Times New Roman" panose="02020603050405020304" pitchFamily="18" charset="0"/>
                <a:cs typeface="Times New Roman" panose="02020603050405020304" pitchFamily="18" charset="0"/>
              </a:rPr>
              <a:t>Major Project Phase-2 </a:t>
            </a:r>
            <a:endParaRPr lang="en-IN" sz="3600" b="1" i="0" u="none" strike="noStrike" baseline="0" dirty="0">
              <a:latin typeface="Times New Roman" panose="02020603050405020304" pitchFamily="18" charset="0"/>
              <a:cs typeface="Times New Roman" panose="02020603050405020304" pitchFamily="18" charset="0"/>
            </a:endParaRPr>
          </a:p>
          <a:p>
            <a:pPr algn="ctr"/>
            <a:endParaRPr lang="en-IN" sz="3600" b="1" i="0" u="none" strike="noStrike" baseline="0" dirty="0">
              <a:latin typeface="Times New Roman" panose="02020603050405020304" pitchFamily="18" charset="0"/>
              <a:cs typeface="Times New Roman" panose="02020603050405020304" pitchFamily="18" charset="0"/>
            </a:endParaRPr>
          </a:p>
          <a:p>
            <a:pPr algn="ctr"/>
            <a:r>
              <a:rPr lang="en-IN" sz="3200" b="1" dirty="0">
                <a:latin typeface="Times New Roman" panose="02020603050405020304" pitchFamily="18" charset="0"/>
                <a:cs typeface="Times New Roman" panose="02020603050405020304" pitchFamily="18" charset="0"/>
              </a:rPr>
              <a:t>CLASSIFICATION OF TWO – WHEELER USING </a:t>
            </a:r>
          </a:p>
          <a:p>
            <a:pPr algn="ctr"/>
            <a:r>
              <a:rPr lang="en-IN" sz="3200" b="1" dirty="0">
                <a:latin typeface="Times New Roman" panose="02020603050405020304" pitchFamily="18" charset="0"/>
                <a:cs typeface="Times New Roman" panose="02020603050405020304" pitchFamily="18" charset="0"/>
              </a:rPr>
              <a:t>DEEP LEARNING</a:t>
            </a:r>
            <a:endParaRPr lang="en-IN" sz="3200" dirty="0">
              <a:latin typeface="Times New Roman" panose="02020603050405020304" pitchFamily="18" charset="0"/>
              <a:cs typeface="Times New Roman" panose="02020603050405020304" pitchFamily="18" charset="0"/>
            </a:endParaRPr>
          </a:p>
        </p:txBody>
      </p:sp>
      <p:sp>
        <p:nvSpPr>
          <p:cNvPr id="10" name="TextBox 9"/>
          <p:cNvSpPr txBox="1"/>
          <p:nvPr/>
        </p:nvSpPr>
        <p:spPr>
          <a:xfrm>
            <a:off x="136953" y="4868814"/>
            <a:ext cx="4572000" cy="2215991"/>
          </a:xfrm>
          <a:prstGeom prst="rect">
            <a:avLst/>
          </a:prstGeom>
          <a:noFill/>
          <a:effectLst/>
        </p:spPr>
        <p:txBody>
          <a:bodyPr wrap="square">
            <a:spAutoFit/>
          </a:bodyPr>
          <a:lstStyle/>
          <a:p>
            <a:pPr algn="l"/>
            <a:r>
              <a:rPr lang="en-IN" sz="2000" b="1" i="0" u="none" strike="noStrike" baseline="0" dirty="0">
                <a:solidFill>
                  <a:srgbClr val="000000"/>
                </a:solidFill>
                <a:latin typeface="Times New Roman" panose="02020603050405020304" pitchFamily="18" charset="0"/>
                <a:cs typeface="Times New Roman" panose="02020603050405020304" pitchFamily="18" charset="0"/>
              </a:rPr>
              <a:t>Presented by</a:t>
            </a:r>
            <a:r>
              <a:rPr lang="en-IN" sz="2000" b="1" dirty="0">
                <a:solidFill>
                  <a:srgbClr val="000000"/>
                </a:solidFill>
                <a:latin typeface="Times New Roman" panose="02020603050405020304" pitchFamily="18" charset="0"/>
                <a:cs typeface="Times New Roman" panose="02020603050405020304" pitchFamily="18" charset="0"/>
              </a:rPr>
              <a:t> :</a:t>
            </a:r>
          </a:p>
          <a:p>
            <a:pPr algn="l"/>
            <a:r>
              <a:rPr lang="en-US" sz="2000" dirty="0">
                <a:solidFill>
                  <a:srgbClr val="000000"/>
                </a:solidFill>
                <a:latin typeface="Times New Roman" panose="02020603050405020304" pitchFamily="18" charset="0"/>
                <a:cs typeface="Times New Roman" panose="02020603050405020304" pitchFamily="18" charset="0"/>
              </a:rPr>
              <a:t>J. Tejaswini (19211a0470)</a:t>
            </a:r>
          </a:p>
          <a:p>
            <a:pPr algn="l"/>
            <a:r>
              <a:rPr lang="en-US" sz="2000" b="0" i="0" u="none" strike="noStrike" baseline="0" dirty="0">
                <a:solidFill>
                  <a:srgbClr val="000000"/>
                </a:solidFill>
                <a:latin typeface="Times New Roman" panose="02020603050405020304" pitchFamily="18" charset="0"/>
                <a:cs typeface="Times New Roman" panose="02020603050405020304" pitchFamily="18" charset="0"/>
              </a:rPr>
              <a:t>P. C</a:t>
            </a:r>
            <a:r>
              <a:rPr lang="en-US" sz="2000" dirty="0">
                <a:solidFill>
                  <a:srgbClr val="000000"/>
                </a:solidFill>
                <a:latin typeface="Times New Roman" panose="02020603050405020304" pitchFamily="18" charset="0"/>
                <a:cs typeface="Times New Roman" panose="02020603050405020304" pitchFamily="18" charset="0"/>
              </a:rPr>
              <a:t>haritha  (19211a04F8)</a:t>
            </a:r>
          </a:p>
          <a:p>
            <a:pPr algn="l"/>
            <a:r>
              <a:rPr lang="en-US" sz="2000" dirty="0">
                <a:solidFill>
                  <a:srgbClr val="000000"/>
                </a:solidFill>
                <a:latin typeface="Times New Roman" panose="02020603050405020304" pitchFamily="18" charset="0"/>
                <a:cs typeface="Times New Roman" panose="02020603050405020304" pitchFamily="18" charset="0"/>
              </a:rPr>
              <a:t>K. Sahithi    (20215a0416)</a:t>
            </a:r>
          </a:p>
          <a:p>
            <a:pPr algn="l"/>
            <a:r>
              <a:rPr lang="en-US" sz="2000" dirty="0">
                <a:solidFill>
                  <a:srgbClr val="000000"/>
                </a:solidFill>
                <a:latin typeface="Times New Roman" panose="02020603050405020304" pitchFamily="18" charset="0"/>
                <a:cs typeface="Times New Roman" panose="02020603050405020304" pitchFamily="18" charset="0"/>
              </a:rPr>
              <a:t>K. Varshith  (19211a0477)</a:t>
            </a:r>
            <a:endParaRPr lang="en-IN" sz="2000" dirty="0">
              <a:solidFill>
                <a:srgbClr val="000000"/>
              </a:solidFill>
              <a:latin typeface="Times New Roman" panose="02020603050405020304" pitchFamily="18" charset="0"/>
              <a:cs typeface="Times New Roman" panose="02020603050405020304" pitchFamily="18" charset="0"/>
            </a:endParaRPr>
          </a:p>
          <a:p>
            <a:pPr algn="l"/>
            <a:endParaRPr lang="en-IN" sz="2000" dirty="0">
              <a:solidFill>
                <a:srgbClr val="000000"/>
              </a:solidFill>
              <a:latin typeface="Times New Roman" panose="02020603050405020304" pitchFamily="18" charset="0"/>
              <a:cs typeface="Times New Roman" panose="02020603050405020304" pitchFamily="18" charset="0"/>
            </a:endParaRPr>
          </a:p>
          <a:p>
            <a:pPr algn="l"/>
            <a:endParaRPr lang="en-IN" sz="1800" b="0" i="0" u="none" strike="noStrike" baseline="0" dirty="0">
              <a:solidFill>
                <a:srgbClr val="000000"/>
              </a:solidFill>
              <a:latin typeface="Arial" panose="020B0604020202020204" pitchFamily="34" charset="0"/>
            </a:endParaRPr>
          </a:p>
        </p:txBody>
      </p:sp>
      <p:sp>
        <p:nvSpPr>
          <p:cNvPr id="12" name="TextBox 11"/>
          <p:cNvSpPr txBox="1"/>
          <p:nvPr/>
        </p:nvSpPr>
        <p:spPr>
          <a:xfrm>
            <a:off x="8740589" y="5066037"/>
            <a:ext cx="3123785" cy="1599565"/>
          </a:xfrm>
          <a:prstGeom prst="rect">
            <a:avLst/>
          </a:prstGeom>
          <a:noFill/>
          <a:effectLst/>
        </p:spPr>
        <p:txBody>
          <a:bodyPr wrap="square">
            <a:spAutoFit/>
          </a:bodyPr>
          <a:lstStyle/>
          <a:p>
            <a:pPr algn="l"/>
            <a:r>
              <a:rPr lang="en-IN" sz="2000" b="1" i="0" u="none" strike="noStrike" baseline="0" dirty="0">
                <a:solidFill>
                  <a:srgbClr val="000000"/>
                </a:solidFill>
                <a:latin typeface="Times New Roman" panose="02020603050405020304" pitchFamily="18" charset="0"/>
                <a:cs typeface="Times New Roman" panose="02020603050405020304" pitchFamily="18" charset="0"/>
              </a:rPr>
              <a:t>Under the Supervision of</a:t>
            </a:r>
          </a:p>
          <a:p>
            <a:pPr algn="l"/>
            <a:endParaRPr lang="en-IN" sz="2000" b="0" i="0" u="none" strike="noStrike" baseline="0" dirty="0">
              <a:solidFill>
                <a:srgbClr val="000000"/>
              </a:solidFill>
              <a:latin typeface="Times New Roman" panose="02020603050405020304" pitchFamily="18" charset="0"/>
              <a:cs typeface="Times New Roman" panose="02020603050405020304" pitchFamily="18" charset="0"/>
            </a:endParaRPr>
          </a:p>
          <a:p>
            <a:pPr algn="l"/>
            <a:r>
              <a:rPr lang="en-IN" sz="2000" dirty="0">
                <a:solidFill>
                  <a:srgbClr val="000000"/>
                </a:solidFill>
                <a:latin typeface="Times New Roman" panose="02020603050405020304" pitchFamily="18" charset="0"/>
                <a:cs typeface="Times New Roman" panose="02020603050405020304" pitchFamily="18" charset="0"/>
              </a:rPr>
              <a:t>Dr. Syed A</a:t>
            </a:r>
            <a:r>
              <a:rPr lang="en-US" altLang="en-IN" sz="2000" dirty="0">
                <a:solidFill>
                  <a:srgbClr val="000000"/>
                </a:solidFill>
                <a:latin typeface="Times New Roman" panose="02020603050405020304" pitchFamily="18" charset="0"/>
                <a:cs typeface="Times New Roman" panose="02020603050405020304" pitchFamily="18" charset="0"/>
              </a:rPr>
              <a:t>b</a:t>
            </a:r>
            <a:r>
              <a:rPr lang="en-IN" sz="2000" dirty="0">
                <a:solidFill>
                  <a:srgbClr val="000000"/>
                </a:solidFill>
                <a:latin typeface="Times New Roman" panose="02020603050405020304" pitchFamily="18" charset="0"/>
                <a:cs typeface="Times New Roman" panose="02020603050405020304" pitchFamily="18" charset="0"/>
              </a:rPr>
              <a:t>udhagir Umar</a:t>
            </a:r>
          </a:p>
          <a:p>
            <a:pPr algn="l"/>
            <a:r>
              <a:rPr lang="en-IN" sz="2000" dirty="0">
                <a:solidFill>
                  <a:srgbClr val="000000"/>
                </a:solidFill>
                <a:latin typeface="Times New Roman" panose="02020603050405020304" pitchFamily="18" charset="0"/>
                <a:cs typeface="Times New Roman" panose="02020603050405020304" pitchFamily="18" charset="0"/>
              </a:rPr>
              <a:t>Associate Professor</a:t>
            </a:r>
            <a:endParaRPr lang="en-IN" sz="2000" dirty="0">
              <a:latin typeface="Times New Roman" panose="02020603050405020304" pitchFamily="18" charset="0"/>
              <a:cs typeface="Times New Roman" panose="02020603050405020304" pitchFamily="18" charset="0"/>
            </a:endParaRPr>
          </a:p>
          <a:p>
            <a:pPr algn="l"/>
            <a:endParaRPr lang="en-IN" b="1" dirty="0"/>
          </a:p>
        </p:txBody>
      </p:sp>
      <p:pic>
        <p:nvPicPr>
          <p:cNvPr id="7" name="Picture 6"/>
          <p:cNvPicPr>
            <a:picLocks noChangeAspect="1"/>
          </p:cNvPicPr>
          <p:nvPr/>
        </p:nvPicPr>
        <p:blipFill>
          <a:blip r:embed="rId2"/>
          <a:stretch>
            <a:fillRect/>
          </a:stretch>
        </p:blipFill>
        <p:spPr>
          <a:xfrm>
            <a:off x="334645" y="299720"/>
            <a:ext cx="1612900" cy="1245235"/>
          </a:xfrm>
          <a:prstGeom prst="rect">
            <a:avLst/>
          </a:prstGeom>
        </p:spPr>
      </p:pic>
      <p:pic>
        <p:nvPicPr>
          <p:cNvPr id="5" name="image3.png"/>
          <p:cNvPicPr>
            <a:picLocks noChangeAspect="1"/>
          </p:cNvPicPr>
          <p:nvPr/>
        </p:nvPicPr>
        <p:blipFill>
          <a:blip r:embed="rId3" cstate="print"/>
          <a:stretch>
            <a:fillRect/>
          </a:stretch>
        </p:blipFill>
        <p:spPr>
          <a:xfrm>
            <a:off x="9907270" y="86360"/>
            <a:ext cx="2109470" cy="178308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0" y="1205230"/>
          <a:ext cx="12192000" cy="4913630"/>
        </p:xfrm>
        <a:graphic>
          <a:graphicData uri="http://schemas.openxmlformats.org/drawingml/2006/table">
            <a:tbl>
              <a:tblPr firstRow="1" bandRow="1">
                <a:tableStyleId>{5C22544A-7EE6-4342-B048-85BDC9FD1C3A}</a:tableStyleId>
              </a:tblPr>
              <a:tblGrid>
                <a:gridCol w="479425">
                  <a:extLst>
                    <a:ext uri="{9D8B030D-6E8A-4147-A177-3AD203B41FA5}">
                      <a16:colId xmlns:a16="http://schemas.microsoft.com/office/drawing/2014/main" val="20000"/>
                    </a:ext>
                  </a:extLst>
                </a:gridCol>
                <a:gridCol w="1955800">
                  <a:extLst>
                    <a:ext uri="{9D8B030D-6E8A-4147-A177-3AD203B41FA5}">
                      <a16:colId xmlns:a16="http://schemas.microsoft.com/office/drawing/2014/main" val="20001"/>
                    </a:ext>
                  </a:extLst>
                </a:gridCol>
                <a:gridCol w="2015490">
                  <a:extLst>
                    <a:ext uri="{9D8B030D-6E8A-4147-A177-3AD203B41FA5}">
                      <a16:colId xmlns:a16="http://schemas.microsoft.com/office/drawing/2014/main" val="20002"/>
                    </a:ext>
                  </a:extLst>
                </a:gridCol>
                <a:gridCol w="1772920">
                  <a:extLst>
                    <a:ext uri="{9D8B030D-6E8A-4147-A177-3AD203B41FA5}">
                      <a16:colId xmlns:a16="http://schemas.microsoft.com/office/drawing/2014/main" val="20003"/>
                    </a:ext>
                  </a:extLst>
                </a:gridCol>
                <a:gridCol w="4037965">
                  <a:extLst>
                    <a:ext uri="{9D8B030D-6E8A-4147-A177-3AD203B41FA5}">
                      <a16:colId xmlns:a16="http://schemas.microsoft.com/office/drawing/2014/main" val="20004"/>
                    </a:ext>
                  </a:extLst>
                </a:gridCol>
                <a:gridCol w="1930400">
                  <a:extLst>
                    <a:ext uri="{9D8B030D-6E8A-4147-A177-3AD203B41FA5}">
                      <a16:colId xmlns:a16="http://schemas.microsoft.com/office/drawing/2014/main" val="20005"/>
                    </a:ext>
                  </a:extLst>
                </a:gridCol>
              </a:tblGrid>
              <a:tr h="1258570">
                <a:tc>
                  <a:txBody>
                    <a:bodyPr/>
                    <a:lstStyle/>
                    <a:p>
                      <a:pPr algn="ctr"/>
                      <a:r>
                        <a:rPr lang="en-US" sz="2000" dirty="0">
                          <a:latin typeface="Times New Roman" panose="02020603050405020304" pitchFamily="18" charset="0"/>
                          <a:cs typeface="Times New Roman" panose="02020603050405020304" pitchFamily="18" charset="0"/>
                        </a:rPr>
                        <a:t>S.No</a:t>
                      </a:r>
                      <a:r>
                        <a:rPr lang="en-US" sz="2000" dirty="0"/>
                        <a:t>.</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1772285">
                <a:tc>
                  <a:txBody>
                    <a:bodyPr/>
                    <a:lstStyle/>
                    <a:p>
                      <a:pPr>
                        <a:lnSpc>
                          <a:spcPct val="100000"/>
                        </a:lnSpc>
                      </a:pPr>
                      <a:r>
                        <a:rPr lang="en-US" dirty="0"/>
                        <a:t>9</a:t>
                      </a:r>
                      <a:endParaRPr lang="en-IN" dirty="0"/>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Comparision of CNN and YOLO for Object detection</a:t>
                      </a:r>
                      <a:r>
                        <a:rPr lang="en-US" altLang="en-IN" dirty="0">
                          <a:latin typeface="Times New Roman" panose="02020603050405020304" pitchFamily="18" charset="0"/>
                          <a:cs typeface="Times New Roman" panose="02020603050405020304" pitchFamily="18" charset="0"/>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800" dirty="0">
                          <a:latin typeface="Times New Roman" panose="02020603050405020304" pitchFamily="18" charset="0"/>
                          <a:cs typeface="Times New Roman" panose="02020603050405020304" pitchFamily="18" charset="0"/>
                        </a:rPr>
                        <a:t>Yong-Hwan lee, Youngseop kim</a:t>
                      </a:r>
                      <a:r>
                        <a:rPr lang="en-US" altLang="en-IN" sz="1800" dirty="0">
                          <a:latin typeface="Times New Roman" panose="02020603050405020304" pitchFamily="18" charset="0"/>
                          <a:cs typeface="Times New Roman" panose="02020603050405020304" pitchFamily="18" charset="0"/>
                        </a:rPr>
                        <a:t> .</a:t>
                      </a:r>
                      <a:endParaRPr lang="en-IN" sz="1800" dirty="0">
                        <a:latin typeface="Times New Roman" panose="02020603050405020304" pitchFamily="18" charset="0"/>
                        <a:cs typeface="Times New Roman" panose="02020603050405020304" pitchFamily="18" charset="0"/>
                      </a:endParaRPr>
                    </a:p>
                    <a:p>
                      <a:endParaRPr lang="en-US"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dirty="0">
                          <a:latin typeface="Times New Roman" panose="02020603050405020304" pitchFamily="18" charset="0"/>
                          <a:cs typeface="Times New Roman" panose="02020603050405020304" pitchFamily="18" charset="0"/>
                        </a:rPr>
                        <a:t>Volume – 19, Issue - 01, March 2020.</a:t>
                      </a:r>
                    </a:p>
                    <a:p>
                      <a:pPr>
                        <a:lnSpc>
                          <a:spcPct val="100000"/>
                        </a:lnSpc>
                      </a:pP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800"/>
                        </a:spcAft>
                        <a:buClrTx/>
                        <a:buSzTx/>
                        <a:buFontTx/>
                        <a:buNone/>
                        <a:defRPr/>
                      </a:pPr>
                      <a:r>
                        <a:rPr lang="en-IN" dirty="0">
                          <a:latin typeface="Times New Roman" panose="02020603050405020304" pitchFamily="18" charset="0"/>
                          <a:cs typeface="Times New Roman" panose="02020603050405020304" pitchFamily="18" charset="0"/>
                        </a:rPr>
                        <a:t>The comparison of CNN and YOLO based on its accuracy, speed and cost for Object Detection.</a:t>
                      </a:r>
                    </a:p>
                    <a:p>
                      <a:pPr>
                        <a:lnSpc>
                          <a:spcPct val="100000"/>
                        </a:lnSpc>
                        <a:spcAft>
                          <a:spcPts val="800"/>
                        </a:spcAft>
                      </a:pP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dirty="0">
                          <a:latin typeface="Times New Roman" panose="02020603050405020304" pitchFamily="18" charset="0"/>
                          <a:cs typeface="Times New Roman" panose="02020603050405020304" pitchFamily="18" charset="0"/>
                        </a:rPr>
                        <a:t>CNN, YOLO, Computer Vision, Object detection.</a:t>
                      </a:r>
                    </a:p>
                    <a:p>
                      <a:pPr algn="l">
                        <a:lnSpc>
                          <a:spcPct val="100000"/>
                        </a:lnSpc>
                      </a:pP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830705">
                <a:tc>
                  <a:txBody>
                    <a:bodyPr/>
                    <a:lstStyle/>
                    <a:p>
                      <a:pPr>
                        <a:lnSpc>
                          <a:spcPct val="100000"/>
                        </a:lnSpc>
                      </a:pPr>
                      <a:r>
                        <a:rPr lang="en-US" dirty="0"/>
                        <a:t>10</a:t>
                      </a:r>
                      <a:endParaRPr lang="en-IN" dirty="0"/>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Sentiment Classification: Noisy data, large feature vectors. </a:t>
                      </a: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Michael Gamon.</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December 2004</a:t>
                      </a:r>
                      <a:endParaRPr lang="en-IN" dirty="0">
                        <a:latin typeface="Times New Roman" panose="02020603050405020304" pitchFamily="18" charset="0"/>
                        <a:cs typeface="Times New Roman" panose="02020603050405020304" pitchFamily="18" charset="0"/>
                      </a:endParaRPr>
                    </a:p>
                  </a:txBody>
                  <a:tcPr/>
                </a:tc>
                <a:tc>
                  <a:txBody>
                    <a:bodyPr/>
                    <a:lstStyle/>
                    <a:p>
                      <a:pPr algn="l">
                        <a:lnSpc>
                          <a:spcPct val="100000"/>
                        </a:lnSpc>
                      </a:pPr>
                      <a:r>
                        <a:rPr lang="en-US"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The feature extraction in a noisy data set. Even though the data is very noisy we can use large feature vectors with feature reductions we can achieve high classification accuracy.</a:t>
                      </a:r>
                      <a:endParaRPr 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l">
                        <a:lnSpc>
                          <a:spcPct val="100000"/>
                        </a:lnSpc>
                      </a:pPr>
                      <a:r>
                        <a:rPr lang="en-US" dirty="0">
                          <a:latin typeface="Times New Roman" panose="02020603050405020304" pitchFamily="18" charset="0"/>
                          <a:cs typeface="Times New Roman" panose="02020603050405020304" pitchFamily="18" charset="0"/>
                        </a:rPr>
                        <a:t>Feature Vector, Support Vector Machine(SVM), Classification.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0" y="553085"/>
          <a:ext cx="12244070" cy="5624195"/>
        </p:xfrm>
        <a:graphic>
          <a:graphicData uri="http://schemas.openxmlformats.org/drawingml/2006/table">
            <a:tbl>
              <a:tblPr firstRow="1" bandRow="1">
                <a:tableStyleId>{5C22544A-7EE6-4342-B048-85BDC9FD1C3A}</a:tableStyleId>
              </a:tblPr>
              <a:tblGrid>
                <a:gridCol w="443865">
                  <a:extLst>
                    <a:ext uri="{9D8B030D-6E8A-4147-A177-3AD203B41FA5}">
                      <a16:colId xmlns:a16="http://schemas.microsoft.com/office/drawing/2014/main" val="20000"/>
                    </a:ext>
                  </a:extLst>
                </a:gridCol>
                <a:gridCol w="1593850">
                  <a:extLst>
                    <a:ext uri="{9D8B030D-6E8A-4147-A177-3AD203B41FA5}">
                      <a16:colId xmlns:a16="http://schemas.microsoft.com/office/drawing/2014/main" val="20001"/>
                    </a:ext>
                  </a:extLst>
                </a:gridCol>
                <a:gridCol w="2064385">
                  <a:extLst>
                    <a:ext uri="{9D8B030D-6E8A-4147-A177-3AD203B41FA5}">
                      <a16:colId xmlns:a16="http://schemas.microsoft.com/office/drawing/2014/main" val="20002"/>
                    </a:ext>
                  </a:extLst>
                </a:gridCol>
                <a:gridCol w="1753235">
                  <a:extLst>
                    <a:ext uri="{9D8B030D-6E8A-4147-A177-3AD203B41FA5}">
                      <a16:colId xmlns:a16="http://schemas.microsoft.com/office/drawing/2014/main" val="20003"/>
                    </a:ext>
                  </a:extLst>
                </a:gridCol>
                <a:gridCol w="4093210">
                  <a:extLst>
                    <a:ext uri="{9D8B030D-6E8A-4147-A177-3AD203B41FA5}">
                      <a16:colId xmlns:a16="http://schemas.microsoft.com/office/drawing/2014/main" val="20004"/>
                    </a:ext>
                  </a:extLst>
                </a:gridCol>
                <a:gridCol w="2295525">
                  <a:extLst>
                    <a:ext uri="{9D8B030D-6E8A-4147-A177-3AD203B41FA5}">
                      <a16:colId xmlns:a16="http://schemas.microsoft.com/office/drawing/2014/main" val="20005"/>
                    </a:ext>
                  </a:extLst>
                </a:gridCol>
              </a:tblGrid>
              <a:tr h="1094105">
                <a:tc>
                  <a:txBody>
                    <a:bodyPr/>
                    <a:lstStyle/>
                    <a:p>
                      <a:pPr algn="ctr"/>
                      <a:r>
                        <a:rPr lang="en-US" sz="2000" dirty="0">
                          <a:latin typeface="Times New Roman" panose="02020603050405020304" pitchFamily="18" charset="0"/>
                          <a:cs typeface="Times New Roman" panose="02020603050405020304" pitchFamily="18" charset="0"/>
                        </a:rPr>
                        <a:t>S.No</a:t>
                      </a:r>
                      <a:r>
                        <a:rPr lang="en-US" sz="2000" dirty="0"/>
                        <a:t>.</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1884045">
                <a:tc>
                  <a:txBody>
                    <a:bodyPr/>
                    <a:lstStyle/>
                    <a:p>
                      <a:pPr>
                        <a:lnSpc>
                          <a:spcPct val="100000"/>
                        </a:lnSpc>
                      </a:pPr>
                      <a:r>
                        <a:rPr lang="en-US" dirty="0">
                          <a:latin typeface="Times New Roman" panose="02020603050405020304" pitchFamily="18" charset="0"/>
                          <a:cs typeface="Times New Roman" panose="02020603050405020304" pitchFamily="18" charset="0"/>
                        </a:rPr>
                        <a:t>11</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Classification and tracking for transportation using YOLOv2</a:t>
                      </a:r>
                      <a:r>
                        <a:rPr lang="en-US" altLang="en-IN" dirty="0">
                          <a:latin typeface="Times New Roman" panose="02020603050405020304" pitchFamily="18" charset="0"/>
                          <a:cs typeface="Times New Roman" panose="02020603050405020304" pitchFamily="18" charset="0"/>
                        </a:rPr>
                        <a:t>.</a:t>
                      </a: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Kavitha N, Chandrappa D.N.</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2021</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sym typeface="+mn-ea"/>
                      </a:endParaRPr>
                    </a:p>
                  </a:txBody>
                  <a:tcPr/>
                </a:tc>
                <a:tc>
                  <a:txBody>
                    <a:bodyPr/>
                    <a:lstStyle/>
                    <a:p>
                      <a:pPr>
                        <a:lnSpc>
                          <a:spcPct val="100000"/>
                        </a:lnSpc>
                        <a:spcAft>
                          <a:spcPts val="800"/>
                        </a:spcAft>
                      </a:pPr>
                      <a:r>
                        <a:rPr lang="en-US" sz="1800" dirty="0">
                          <a:latin typeface="Times New Roman" panose="02020603050405020304" pitchFamily="18" charset="0"/>
                          <a:cs typeface="Times New Roman" panose="02020603050405020304" pitchFamily="18" charset="0"/>
                        </a:rPr>
                        <a:t>An optimized YOLOv2 model for counting detected and classified vehicles. To accurately predict and locate vehicle objects, Rk -means++ clustering to select six anchor boxes of different sizes.</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00000"/>
                        </a:lnSpc>
                      </a:pPr>
                      <a:r>
                        <a:rPr lang="en-IN" dirty="0">
                          <a:latin typeface="Times New Roman" panose="02020603050405020304" pitchFamily="18" charset="0"/>
                          <a:cs typeface="Times New Roman" panose="02020603050405020304" pitchFamily="18" charset="0"/>
                        </a:rPr>
                        <a:t>Deep learning techniques Optimize</a:t>
                      </a:r>
                      <a:r>
                        <a:rPr lang="en-US" altLang="en-IN" dirty="0">
                          <a:latin typeface="Times New Roman" panose="02020603050405020304" pitchFamily="18" charset="0"/>
                          <a:cs typeface="Times New Roman" panose="02020603050405020304" pitchFamily="18" charset="0"/>
                        </a:rPr>
                        <a:t>d </a:t>
                      </a:r>
                      <a:r>
                        <a:rPr lang="en-IN" dirty="0">
                          <a:latin typeface="Times New Roman" panose="02020603050405020304" pitchFamily="18" charset="0"/>
                          <a:cs typeface="Times New Roman" panose="02020603050405020304" pitchFamily="18" charset="0"/>
                        </a:rPr>
                        <a:t>YOLOv2 algorithm COCO dataset SORT algorithm Vehicle classification</a:t>
                      </a:r>
                      <a:r>
                        <a:rPr lang="en-US" altLang="en-IN"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1"/>
                  </a:ext>
                </a:extLst>
              </a:tr>
              <a:tr h="2646045">
                <a:tc>
                  <a:txBody>
                    <a:bodyPr/>
                    <a:lstStyle/>
                    <a:p>
                      <a:pPr>
                        <a:lnSpc>
                          <a:spcPct val="100000"/>
                        </a:lnSpc>
                      </a:pPr>
                      <a:r>
                        <a:rPr lang="en-US" dirty="0">
                          <a:latin typeface="Times New Roman" panose="02020603050405020304" pitchFamily="18" charset="0"/>
                          <a:cs typeface="Times New Roman" panose="02020603050405020304" pitchFamily="18" charset="0"/>
                        </a:rPr>
                        <a:t>12</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Vehicle Classification framework</a:t>
                      </a:r>
                      <a:r>
                        <a:rPr lang="en-US" altLang="en-IN" dirty="0">
                          <a:latin typeface="Times New Roman" panose="02020603050405020304" pitchFamily="18" charset="0"/>
                          <a:cs typeface="Times New Roman" panose="02020603050405020304" pitchFamily="18" charset="0"/>
                        </a:rPr>
                        <a:t>.</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Mircea Nicolescu , George Bebis  and Monica Nicolescu </a:t>
                      </a:r>
                      <a:r>
                        <a:rPr lang="en-US" altLang="en-IN" dirty="0">
                          <a:latin typeface="Times New Roman" panose="02020603050405020304" pitchFamily="18" charset="0"/>
                          <a:cs typeface="Times New Roman" panose="02020603050405020304" pitchFamily="18" charset="0"/>
                        </a:rPr>
                        <a:t>.</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January - 2014</a:t>
                      </a:r>
                    </a:p>
                  </a:txBody>
                  <a:tcPr/>
                </a:tc>
                <a:tc>
                  <a:txBody>
                    <a:bodyPr/>
                    <a:lstStyle/>
                    <a:p>
                      <a:pPr algn="l">
                        <a:lnSpc>
                          <a:spcPct val="100000"/>
                        </a:lnSpc>
                      </a:pPr>
                      <a:r>
                        <a:rPr lang="en-US" dirty="0">
                          <a:latin typeface="Times New Roman" panose="02020603050405020304" pitchFamily="18" charset="0"/>
                          <a:cs typeface="Times New Roman" panose="02020603050405020304" pitchFamily="18" charset="0"/>
                        </a:rPr>
                        <a:t>They used six different approaches to classify vehicles. The dataset that we used contains the images of vehicles taken from a surveillance video camera and segmented using a tracking algorithm . The images were taken such that vehicles are captured in a more general oblique view instead of side or top view.</a:t>
                      </a:r>
                      <a:endParaRPr 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l">
                        <a:lnSpc>
                          <a:spcPct val="100000"/>
                        </a:lnSpc>
                      </a:pPr>
                      <a:r>
                        <a:rPr lang="en-IN" dirty="0">
                          <a:latin typeface="Times New Roman" panose="02020603050405020304" pitchFamily="18" charset="0"/>
                          <a:cs typeface="Times New Roman" panose="02020603050405020304" pitchFamily="18" charset="0"/>
                        </a:rPr>
                        <a:t>Computer</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vision</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Video surveillance</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Pattern recognition</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Traffic monitoring</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Vehi</a:t>
                      </a:r>
                      <a:r>
                        <a:rPr lang="en-US" altLang="en-IN" dirty="0">
                          <a:latin typeface="Times New Roman" panose="02020603050405020304" pitchFamily="18" charset="0"/>
                          <a:cs typeface="Times New Roman" panose="02020603050405020304" pitchFamily="18" charset="0"/>
                        </a:rPr>
                        <a:t>cle </a:t>
                      </a:r>
                      <a:r>
                        <a:rPr lang="en-IN" dirty="0">
                          <a:latin typeface="Times New Roman" panose="02020603050405020304" pitchFamily="18" charset="0"/>
                          <a:cs typeface="Times New Roman" panose="02020603050405020304" pitchFamily="18" charset="0"/>
                        </a:rPr>
                        <a:t>classification</a:t>
                      </a:r>
                      <a:r>
                        <a:rPr lang="en-US" altLang="en-IN" dirty="0">
                          <a:latin typeface="Times New Roman" panose="02020603050405020304" pitchFamily="18" charset="0"/>
                          <a:cs typeface="Times New Roman" panose="02020603050405020304" pitchFamily="18" charset="0"/>
                        </a:rPr>
                        <a:t>, Machine</a:t>
                      </a:r>
                      <a:r>
                        <a:rPr lang="en-IN" dirty="0">
                          <a:latin typeface="Times New Roman" panose="02020603050405020304" pitchFamily="18" charset="0"/>
                          <a:cs typeface="Times New Roman" panose="02020603050405020304" pitchFamily="18" charset="0"/>
                        </a:rPr>
                        <a:t> vision and scene understanding</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 Image Processing </a:t>
                      </a:r>
                      <a:r>
                        <a:rPr lang="en-US" altLang="en-IN"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0" y="365760"/>
          <a:ext cx="12245975" cy="6126480"/>
        </p:xfrm>
        <a:graphic>
          <a:graphicData uri="http://schemas.openxmlformats.org/drawingml/2006/table">
            <a:tbl>
              <a:tblPr firstRow="1" bandRow="1">
                <a:tableStyleId>{5C22544A-7EE6-4342-B048-85BDC9FD1C3A}</a:tableStyleId>
              </a:tblPr>
              <a:tblGrid>
                <a:gridCol w="446405">
                  <a:extLst>
                    <a:ext uri="{9D8B030D-6E8A-4147-A177-3AD203B41FA5}">
                      <a16:colId xmlns:a16="http://schemas.microsoft.com/office/drawing/2014/main" val="20000"/>
                    </a:ext>
                  </a:extLst>
                </a:gridCol>
                <a:gridCol w="1631315">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gridCol w="1515745">
                  <a:extLst>
                    <a:ext uri="{9D8B030D-6E8A-4147-A177-3AD203B41FA5}">
                      <a16:colId xmlns:a16="http://schemas.microsoft.com/office/drawing/2014/main" val="20003"/>
                    </a:ext>
                  </a:extLst>
                </a:gridCol>
                <a:gridCol w="4126230">
                  <a:extLst>
                    <a:ext uri="{9D8B030D-6E8A-4147-A177-3AD203B41FA5}">
                      <a16:colId xmlns:a16="http://schemas.microsoft.com/office/drawing/2014/main" val="20004"/>
                    </a:ext>
                  </a:extLst>
                </a:gridCol>
                <a:gridCol w="2569210">
                  <a:extLst>
                    <a:ext uri="{9D8B030D-6E8A-4147-A177-3AD203B41FA5}">
                      <a16:colId xmlns:a16="http://schemas.microsoft.com/office/drawing/2014/main" val="20005"/>
                    </a:ext>
                  </a:extLst>
                </a:gridCol>
              </a:tblGrid>
              <a:tr h="1005840">
                <a:tc>
                  <a:txBody>
                    <a:bodyPr/>
                    <a:lstStyle/>
                    <a:p>
                      <a:pPr algn="ctr"/>
                      <a:r>
                        <a:rPr lang="en-US" sz="2000" dirty="0">
                          <a:latin typeface="Times New Roman" panose="02020603050405020304" pitchFamily="18" charset="0"/>
                          <a:cs typeface="Times New Roman" panose="02020603050405020304" pitchFamily="18" charset="0"/>
                        </a:rPr>
                        <a:t>S.No</a:t>
                      </a:r>
                      <a:r>
                        <a:rPr lang="en-US" sz="2000" dirty="0"/>
                        <a:t>.</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2286000">
                <a:tc>
                  <a:txBody>
                    <a:bodyPr/>
                    <a:lstStyle/>
                    <a:p>
                      <a:pPr>
                        <a:lnSpc>
                          <a:spcPct val="100000"/>
                        </a:lnSpc>
                      </a:pPr>
                      <a:r>
                        <a:rPr lang="en-US" dirty="0">
                          <a:latin typeface="Times New Roman" panose="02020603050405020304" pitchFamily="18" charset="0"/>
                          <a:cs typeface="Times New Roman" panose="02020603050405020304" pitchFamily="18" charset="0"/>
                        </a:rPr>
                        <a:t>13</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Vehicle detection approach for insufficient conditions and night time illumination condition</a:t>
                      </a:r>
                      <a:r>
                        <a:rPr lang="en-US" altLang="en-IN" dirty="0">
                          <a:latin typeface="Times New Roman" panose="02020603050405020304" pitchFamily="18" charset="0"/>
                          <a:cs typeface="Times New Roman" panose="02020603050405020304" pitchFamily="18" charset="0"/>
                        </a:rPr>
                        <a:t>.</a:t>
                      </a:r>
                    </a:p>
                  </a:txBody>
                  <a:tcPr/>
                </a:tc>
                <a:tc>
                  <a:txBody>
                    <a:bodyPr/>
                    <a:lstStyle/>
                    <a:p>
                      <a:r>
                        <a:rPr lang="en-IN" dirty="0"/>
                        <a:t>H</a:t>
                      </a:r>
                      <a:r>
                        <a:rPr lang="en-IN" dirty="0">
                          <a:latin typeface="Times New Roman" panose="02020603050405020304" pitchFamily="18" charset="0"/>
                          <a:cs typeface="Times New Roman" panose="02020603050405020304" pitchFamily="18" charset="0"/>
                        </a:rPr>
                        <a:t>o Kwan Leung, </a:t>
                      </a:r>
                      <a:r>
                        <a:rPr lang="en-IN" dirty="0" err="1">
                          <a:latin typeface="Times New Roman" panose="02020603050405020304" pitchFamily="18" charset="0"/>
                          <a:cs typeface="Times New Roman" panose="02020603050405020304" pitchFamily="18" charset="0"/>
                        </a:rPr>
                        <a:t>Xiu-Zhi</a:t>
                      </a:r>
                      <a:r>
                        <a:rPr lang="en-IN" dirty="0">
                          <a:latin typeface="Times New Roman" panose="02020603050405020304" pitchFamily="18" charset="0"/>
                          <a:cs typeface="Times New Roman" panose="02020603050405020304" pitchFamily="18" charset="0"/>
                        </a:rPr>
                        <a:t> Chen, Chao-Wei Yu, Hong-Yi Liang, Jian-Yi Wu and Yen-Lin Chen </a:t>
                      </a:r>
                      <a:r>
                        <a:rPr lang="en-US" altLang="en-IN" dirty="0">
                          <a:latin typeface="Times New Roman" panose="02020603050405020304" pitchFamily="18" charset="0"/>
                          <a:cs typeface="Times New Roman" panose="02020603050405020304" pitchFamily="18" charset="0"/>
                        </a:rPr>
                        <a:t>.</a:t>
                      </a:r>
                      <a:endParaRPr lang="en-US" altLang="en-IN"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November 2019</a:t>
                      </a:r>
                    </a:p>
                  </a:txBody>
                  <a:tcPr/>
                </a:tc>
                <a:tc>
                  <a:txBody>
                    <a:bodyPr/>
                    <a:lstStyle/>
                    <a:p>
                      <a:pPr>
                        <a:lnSpc>
                          <a:spcPct val="100000"/>
                        </a:lnSpc>
                        <a:spcAft>
                          <a:spcPts val="800"/>
                        </a:spcAft>
                      </a:pPr>
                      <a:r>
                        <a:rPr lang="en-US" dirty="0">
                          <a:latin typeface="Times New Roman" panose="02020603050405020304" pitchFamily="18" charset="0"/>
                          <a:cs typeface="Times New Roman" panose="02020603050405020304" pitchFamily="18" charset="0"/>
                        </a:rPr>
                        <a:t>A deep-learning-based vehicle detection technique that can achieve effective detection performance under extreme illumination conditions. The technique can be used in on-road driver assistance tools and autonomous vehicles.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00000"/>
                        </a:lnSpc>
                      </a:pPr>
                      <a:r>
                        <a:rPr lang="en-US" dirty="0">
                          <a:latin typeface="Times New Roman" panose="02020603050405020304" pitchFamily="18" charset="0"/>
                          <a:cs typeface="Times New Roman" panose="02020603050405020304" pitchFamily="18" charset="0"/>
                        </a:rPr>
                        <a:t>Vehicle detection, deep learning, night time surveillance, convolutional neural networks, insufficient lighting,</a:t>
                      </a:r>
                      <a:r>
                        <a:rPr lang="en-IN" dirty="0">
                          <a:latin typeface="Times New Roman" panose="02020603050405020304" pitchFamily="18" charset="0"/>
                          <a:cs typeface="Times New Roman" panose="02020603050405020304" pitchFamily="18" charset="0"/>
                        </a:rPr>
                        <a:t> real-time detection</a:t>
                      </a:r>
                      <a:r>
                        <a:rPr lang="en-US" altLang="en-IN"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 residual architecture.</a:t>
                      </a:r>
                    </a:p>
                  </a:txBody>
                  <a:tcPr/>
                </a:tc>
                <a:extLst>
                  <a:ext uri="{0D108BD9-81ED-4DB2-BD59-A6C34878D82A}">
                    <a16:rowId xmlns:a16="http://schemas.microsoft.com/office/drawing/2014/main" val="10001"/>
                  </a:ext>
                </a:extLst>
              </a:tr>
              <a:tr h="2834640">
                <a:tc>
                  <a:txBody>
                    <a:bodyPr/>
                    <a:lstStyle/>
                    <a:p>
                      <a:pPr>
                        <a:lnSpc>
                          <a:spcPct val="100000"/>
                        </a:lnSpc>
                      </a:pPr>
                      <a:r>
                        <a:rPr lang="en-US" dirty="0">
                          <a:latin typeface="Times New Roman" panose="02020603050405020304" pitchFamily="18" charset="0"/>
                          <a:cs typeface="Times New Roman" panose="02020603050405020304" pitchFamily="18" charset="0"/>
                        </a:rPr>
                        <a:t>14</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altLang="en-IN" dirty="0">
                          <a:latin typeface="Times New Roman" panose="02020603050405020304" pitchFamily="18" charset="0"/>
                          <a:cs typeface="Times New Roman" panose="02020603050405020304" pitchFamily="18" charset="0"/>
                        </a:rPr>
                        <a:t>Vehicle detection and classification using Pixel- wise code exposure measurements.</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Chiman Kwan</a:t>
                      </a:r>
                      <a:r>
                        <a:rPr lang="en-US" altLang="en-IN"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 David Gribben</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Bryan Chou</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Bence </a:t>
                      </a:r>
                      <a:r>
                        <a:rPr lang="en-IN" dirty="0" err="1">
                          <a:latin typeface="Times New Roman" panose="02020603050405020304" pitchFamily="18" charset="0"/>
                          <a:cs typeface="Times New Roman" panose="02020603050405020304" pitchFamily="18" charset="0"/>
                        </a:rPr>
                        <a:t>Budavari</a:t>
                      </a:r>
                      <a:r>
                        <a:rPr lang="en-US" altLang="en-IN" dirty="0" err="1">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 Jude Larkin</a:t>
                      </a:r>
                      <a:r>
                        <a:rPr lang="en-US" alt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Akshay</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Rangamani</a:t>
                      </a:r>
                      <a:r>
                        <a:rPr lang="en-US" altLang="en-IN" dirty="0" err="1">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Trac Tran</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Jack Zhang and Ralph Etienne-Cummings </a:t>
                      </a:r>
                      <a:r>
                        <a:rPr lang="en-US" altLang="en-IN" dirty="0">
                          <a:latin typeface="Times New Roman" panose="02020603050405020304" pitchFamily="18" charset="0"/>
                          <a:cs typeface="Times New Roman" panose="02020603050405020304" pitchFamily="18" charset="0"/>
                        </a:rPr>
                        <a:t>.</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June 2020</a:t>
                      </a:r>
                    </a:p>
                  </a:txBody>
                  <a:tcPr/>
                </a:tc>
                <a:tc>
                  <a:txBody>
                    <a:bodyPr/>
                    <a:lstStyle/>
                    <a:p>
                      <a:pPr algn="l">
                        <a:lnSpc>
                          <a:spcPct val="100000"/>
                        </a:lnSpc>
                      </a:pPr>
                      <a:r>
                        <a:rPr lang="en-US" dirty="0">
                          <a:latin typeface="Times New Roman" panose="02020603050405020304" pitchFamily="18" charset="0"/>
                          <a:cs typeface="Times New Roman" panose="02020603050405020304" pitchFamily="18" charset="0"/>
                        </a:rPr>
                        <a:t>They present a real-time framework for vehicle detection and classification directly by using the compressive measurements collected via pixel-wise code aperture cameras. The PCE camera utilizes a compressive sensing scheme that condenses multiple frames into a code aperture frames and saves power and bandwidth by individually controlling the exposure times of pixels.</a:t>
                      </a:r>
                      <a:endParaRPr 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l">
                        <a:lnSpc>
                          <a:spcPct val="100000"/>
                        </a:lnSpc>
                      </a:pPr>
                      <a:r>
                        <a:rPr lang="en-US" dirty="0">
                          <a:latin typeface="Times New Roman" panose="02020603050405020304" pitchFamily="18" charset="0"/>
                          <a:cs typeface="Times New Roman" panose="02020603050405020304" pitchFamily="18" charset="0"/>
                        </a:rPr>
                        <a:t>Real-time object detection, deep learning, detection, classification, wireless, compressive measurements.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0" y="542925"/>
          <a:ext cx="12192000" cy="5370195"/>
        </p:xfrm>
        <a:graphic>
          <a:graphicData uri="http://schemas.openxmlformats.org/drawingml/2006/table">
            <a:tbl>
              <a:tblPr firstRow="1" bandRow="1">
                <a:tableStyleId>{5C22544A-7EE6-4342-B048-85BDC9FD1C3A}</a:tableStyleId>
              </a:tblPr>
              <a:tblGrid>
                <a:gridCol w="421640">
                  <a:extLst>
                    <a:ext uri="{9D8B030D-6E8A-4147-A177-3AD203B41FA5}">
                      <a16:colId xmlns:a16="http://schemas.microsoft.com/office/drawing/2014/main" val="20000"/>
                    </a:ext>
                  </a:extLst>
                </a:gridCol>
                <a:gridCol w="1846580">
                  <a:extLst>
                    <a:ext uri="{9D8B030D-6E8A-4147-A177-3AD203B41FA5}">
                      <a16:colId xmlns:a16="http://schemas.microsoft.com/office/drawing/2014/main" val="20001"/>
                    </a:ext>
                  </a:extLst>
                </a:gridCol>
                <a:gridCol w="1990090">
                  <a:extLst>
                    <a:ext uri="{9D8B030D-6E8A-4147-A177-3AD203B41FA5}">
                      <a16:colId xmlns:a16="http://schemas.microsoft.com/office/drawing/2014/main" val="20002"/>
                    </a:ext>
                  </a:extLst>
                </a:gridCol>
                <a:gridCol w="1750060">
                  <a:extLst>
                    <a:ext uri="{9D8B030D-6E8A-4147-A177-3AD203B41FA5}">
                      <a16:colId xmlns:a16="http://schemas.microsoft.com/office/drawing/2014/main" val="20003"/>
                    </a:ext>
                  </a:extLst>
                </a:gridCol>
                <a:gridCol w="3987165">
                  <a:extLst>
                    <a:ext uri="{9D8B030D-6E8A-4147-A177-3AD203B41FA5}">
                      <a16:colId xmlns:a16="http://schemas.microsoft.com/office/drawing/2014/main" val="20004"/>
                    </a:ext>
                  </a:extLst>
                </a:gridCol>
                <a:gridCol w="2196465">
                  <a:extLst>
                    <a:ext uri="{9D8B030D-6E8A-4147-A177-3AD203B41FA5}">
                      <a16:colId xmlns:a16="http://schemas.microsoft.com/office/drawing/2014/main" val="20005"/>
                    </a:ext>
                  </a:extLst>
                </a:gridCol>
              </a:tblGrid>
              <a:tr h="1005840">
                <a:tc>
                  <a:txBody>
                    <a:bodyPr/>
                    <a:lstStyle/>
                    <a:p>
                      <a:pPr algn="ctr"/>
                      <a:r>
                        <a:rPr lang="en-US" sz="2000" dirty="0">
                          <a:latin typeface="Times New Roman" panose="02020603050405020304" pitchFamily="18" charset="0"/>
                          <a:cs typeface="Times New Roman" panose="02020603050405020304" pitchFamily="18" charset="0"/>
                        </a:rPr>
                        <a:t>S.No</a:t>
                      </a:r>
                      <a:r>
                        <a:rPr lang="en-US" sz="2000" dirty="0"/>
                        <a:t>.</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1737360">
                <a:tc>
                  <a:txBody>
                    <a:bodyPr/>
                    <a:lstStyle/>
                    <a:p>
                      <a:pPr>
                        <a:lnSpc>
                          <a:spcPct val="100000"/>
                        </a:lnSpc>
                      </a:pPr>
                      <a:r>
                        <a:rPr lang="en-US" dirty="0">
                          <a:latin typeface="Times New Roman" panose="02020603050405020304" pitchFamily="18" charset="0"/>
                          <a:cs typeface="Times New Roman" panose="02020603050405020304" pitchFamily="18" charset="0"/>
                        </a:rPr>
                        <a:t>15</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Vehicle classification using convolutional neural networks</a:t>
                      </a:r>
                      <a:r>
                        <a:rPr lang="en-US" altLang="en-IN" dirty="0">
                          <a:latin typeface="Times New Roman" panose="02020603050405020304" pitchFamily="18" charset="0"/>
                          <a:cs typeface="Times New Roman" panose="02020603050405020304" pitchFamily="18" charset="0"/>
                        </a:rPr>
                        <a:t>.</a:t>
                      </a:r>
                    </a:p>
                  </a:txBody>
                  <a:tcPr/>
                </a:tc>
                <a:tc>
                  <a:txBody>
                    <a:bodyPr/>
                    <a:lstStyle/>
                    <a:p>
                      <a:r>
                        <a:rPr lang="en-IN" dirty="0" err="1">
                          <a:latin typeface="Times New Roman" panose="02020603050405020304" pitchFamily="18" charset="0"/>
                          <a:cs typeface="Times New Roman" panose="02020603050405020304" pitchFamily="18" charset="0"/>
                        </a:rPr>
                        <a:t>Xinchen</a:t>
                      </a:r>
                      <a:r>
                        <a:rPr lang="en-IN" dirty="0">
                          <a:latin typeface="Times New Roman" panose="02020603050405020304" pitchFamily="18" charset="0"/>
                          <a:cs typeface="Times New Roman" panose="02020603050405020304" pitchFamily="18" charset="0"/>
                        </a:rPr>
                        <a:t> Wang1,  Weiwei Zhang1 , </a:t>
                      </a:r>
                      <a:r>
                        <a:rPr lang="en-IN" dirty="0" err="1">
                          <a:latin typeface="Times New Roman" panose="02020603050405020304" pitchFamily="18" charset="0"/>
                          <a:cs typeface="Times New Roman" panose="02020603050405020304" pitchFamily="18" charset="0"/>
                        </a:rPr>
                        <a:t>Xuncheng</a:t>
                      </a:r>
                      <a:r>
                        <a:rPr lang="en-IN" dirty="0">
                          <a:latin typeface="Times New Roman" panose="02020603050405020304" pitchFamily="18" charset="0"/>
                          <a:cs typeface="Times New Roman" panose="02020603050405020304" pitchFamily="18" charset="0"/>
                        </a:rPr>
                        <a:t> Wu1, </a:t>
                      </a:r>
                      <a:r>
                        <a:rPr lang="en-IN" dirty="0" err="1">
                          <a:latin typeface="Times New Roman" panose="02020603050405020304" pitchFamily="18" charset="0"/>
                          <a:cs typeface="Times New Roman" panose="02020603050405020304" pitchFamily="18" charset="0"/>
                        </a:rPr>
                        <a:t>Lingyun</a:t>
                      </a:r>
                      <a:r>
                        <a:rPr lang="en-IN" dirty="0">
                          <a:latin typeface="Times New Roman" panose="02020603050405020304" pitchFamily="18" charset="0"/>
                          <a:cs typeface="Times New Roman" panose="02020603050405020304" pitchFamily="18" charset="0"/>
                        </a:rPr>
                        <a:t> Xiao2 , </a:t>
                      </a:r>
                      <a:r>
                        <a:rPr lang="en-IN" dirty="0" err="1">
                          <a:latin typeface="Times New Roman" panose="02020603050405020304" pitchFamily="18" charset="0"/>
                          <a:cs typeface="Times New Roman" panose="02020603050405020304" pitchFamily="18" charset="0"/>
                        </a:rPr>
                        <a:t>Yubin</a:t>
                      </a:r>
                      <a:r>
                        <a:rPr lang="en-IN" dirty="0">
                          <a:latin typeface="Times New Roman" panose="02020603050405020304" pitchFamily="18" charset="0"/>
                          <a:cs typeface="Times New Roman" panose="02020603050405020304" pitchFamily="18" charset="0"/>
                        </a:rPr>
                        <a:t> Qian1 , </a:t>
                      </a:r>
                      <a:r>
                        <a:rPr lang="en-IN" dirty="0" err="1">
                          <a:latin typeface="Times New Roman" panose="02020603050405020304" pitchFamily="18" charset="0"/>
                          <a:cs typeface="Times New Roman" panose="02020603050405020304" pitchFamily="18" charset="0"/>
                        </a:rPr>
                        <a:t>Zhi</a:t>
                      </a:r>
                      <a:r>
                        <a:rPr lang="en-IN" dirty="0">
                          <a:latin typeface="Times New Roman" panose="02020603050405020304" pitchFamily="18" charset="0"/>
                          <a:cs typeface="Times New Roman" panose="02020603050405020304" pitchFamily="18" charset="0"/>
                        </a:rPr>
                        <a:t> Fang</a:t>
                      </a:r>
                      <a:r>
                        <a:rPr lang="en-US" altLang="en-IN" dirty="0">
                          <a:latin typeface="Times New Roman" panose="02020603050405020304" pitchFamily="18" charset="0"/>
                          <a:cs typeface="Times New Roman" panose="02020603050405020304" pitchFamily="18" charset="0"/>
                        </a:rPr>
                        <a:t>.</a:t>
                      </a:r>
                      <a:endParaRPr lang="en-US" altLang="en-IN"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August 2017</a:t>
                      </a:r>
                    </a:p>
                  </a:txBody>
                  <a:tcPr/>
                </a:tc>
                <a:tc>
                  <a:txBody>
                    <a:bodyPr/>
                    <a:lstStyle/>
                    <a:p>
                      <a:pPr>
                        <a:lnSpc>
                          <a:spcPct val="100000"/>
                        </a:lnSpc>
                        <a:spcAft>
                          <a:spcPts val="800"/>
                        </a:spcAft>
                      </a:pPr>
                      <a:r>
                        <a:rPr lang="en-US" dirty="0">
                          <a:latin typeface="Times New Roman" panose="02020603050405020304" pitchFamily="18" charset="0"/>
                          <a:cs typeface="Times New Roman" panose="02020603050405020304" pitchFamily="18" charset="0"/>
                        </a:rPr>
                        <a:t>The region proposal algorithm, which is region proposal network (RPN). The RPN shares the convolutional layer parameters with object detection network.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00000"/>
                        </a:lnSpc>
                      </a:pPr>
                      <a:r>
                        <a:rPr lang="en-IN" dirty="0">
                          <a:latin typeface="Times New Roman" panose="02020603050405020304" pitchFamily="18" charset="0"/>
                          <a:cs typeface="Times New Roman" panose="02020603050405020304" pitchFamily="18" charset="0"/>
                        </a:rPr>
                        <a:t>Convolutional neural network Vehicle type classification Deep learning Intelligent transportation system Object detection</a:t>
                      </a:r>
                      <a:r>
                        <a:rPr lang="en-US" altLang="en-IN"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1"/>
                  </a:ext>
                </a:extLst>
              </a:tr>
              <a:tr h="2626995">
                <a:tc>
                  <a:txBody>
                    <a:bodyPr/>
                    <a:lstStyle/>
                    <a:p>
                      <a:pPr>
                        <a:lnSpc>
                          <a:spcPct val="100000"/>
                        </a:lnSpc>
                      </a:pPr>
                      <a:r>
                        <a:rPr lang="en-US" dirty="0">
                          <a:latin typeface="Times New Roman" panose="02020603050405020304" pitchFamily="18" charset="0"/>
                          <a:cs typeface="Times New Roman" panose="02020603050405020304" pitchFamily="18" charset="0"/>
                        </a:rPr>
                        <a:t>16</a:t>
                      </a: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Vision-based vehicle detection and counting system using deep learning in highway scenes.</a:t>
                      </a:r>
                    </a:p>
                  </a:txBody>
                  <a:tcPr/>
                </a:tc>
                <a:tc>
                  <a:txBody>
                    <a:bodyPr/>
                    <a:lstStyle/>
                    <a:p>
                      <a:pPr>
                        <a:lnSpc>
                          <a:spcPct val="100000"/>
                        </a:lnSpc>
                      </a:pPr>
                      <a:r>
                        <a:rPr lang="en-IN" dirty="0" err="1">
                          <a:latin typeface="Times New Roman" panose="02020603050405020304" pitchFamily="18" charset="0"/>
                          <a:cs typeface="Times New Roman" panose="02020603050405020304" pitchFamily="18" charset="0"/>
                        </a:rPr>
                        <a:t>Huansheng</a:t>
                      </a:r>
                      <a:r>
                        <a:rPr lang="en-IN" dirty="0">
                          <a:latin typeface="Times New Roman" panose="02020603050405020304" pitchFamily="18" charset="0"/>
                          <a:cs typeface="Times New Roman" panose="02020603050405020304" pitchFamily="18" charset="0"/>
                        </a:rPr>
                        <a:t> Song, </a:t>
                      </a:r>
                      <a:r>
                        <a:rPr lang="en-IN" dirty="0" err="1">
                          <a:latin typeface="Times New Roman" panose="02020603050405020304" pitchFamily="18" charset="0"/>
                          <a:cs typeface="Times New Roman" panose="02020603050405020304" pitchFamily="18" charset="0"/>
                        </a:rPr>
                        <a:t>Haoxiang</a:t>
                      </a:r>
                      <a:r>
                        <a:rPr lang="en-IN" dirty="0">
                          <a:latin typeface="Times New Roman" panose="02020603050405020304" pitchFamily="18" charset="0"/>
                          <a:cs typeface="Times New Roman" panose="02020603050405020304" pitchFamily="18" charset="0"/>
                        </a:rPr>
                        <a:t> Liang, </a:t>
                      </a:r>
                      <a:r>
                        <a:rPr lang="en-IN" dirty="0" err="1">
                          <a:latin typeface="Times New Roman" panose="02020603050405020304" pitchFamily="18" charset="0"/>
                          <a:cs typeface="Times New Roman" panose="02020603050405020304" pitchFamily="18" charset="0"/>
                        </a:rPr>
                        <a:t>Huaiyu</a:t>
                      </a:r>
                      <a:r>
                        <a:rPr lang="en-IN" dirty="0">
                          <a:latin typeface="Times New Roman" panose="02020603050405020304" pitchFamily="18" charset="0"/>
                          <a:cs typeface="Times New Roman" panose="02020603050405020304" pitchFamily="18" charset="0"/>
                        </a:rPr>
                        <a:t> Li, </a:t>
                      </a:r>
                      <a:r>
                        <a:rPr lang="en-IN" dirty="0" err="1">
                          <a:latin typeface="Times New Roman" panose="02020603050405020304" pitchFamily="18" charset="0"/>
                          <a:cs typeface="Times New Roman" panose="02020603050405020304" pitchFamily="18" charset="0"/>
                        </a:rPr>
                        <a:t>Zhe</a:t>
                      </a:r>
                      <a:r>
                        <a:rPr lang="en-IN" dirty="0">
                          <a:latin typeface="Times New Roman" panose="02020603050405020304" pitchFamily="18" charset="0"/>
                          <a:cs typeface="Times New Roman" panose="02020603050405020304" pitchFamily="18" charset="0"/>
                        </a:rPr>
                        <a:t> Dai and Xu Yun</a:t>
                      </a:r>
                      <a:r>
                        <a:rPr lang="en-US" altLang="en-IN" dirty="0">
                          <a:latin typeface="Times New Roman" panose="02020603050405020304" pitchFamily="18" charset="0"/>
                          <a:cs typeface="Times New Roman" panose="02020603050405020304" pitchFamily="18" charset="0"/>
                        </a:rPr>
                        <a:t>.</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2019</a:t>
                      </a:r>
                    </a:p>
                  </a:txBody>
                  <a:tcPr/>
                </a:tc>
                <a:tc>
                  <a:txBody>
                    <a:bodyPr/>
                    <a:lstStyle/>
                    <a:p>
                      <a:pPr algn="l">
                        <a:lnSpc>
                          <a:spcPct val="100000"/>
                        </a:lnSpc>
                      </a:pPr>
                      <a:r>
                        <a:rPr lang="en-US" dirty="0">
                          <a:latin typeface="Times New Roman" panose="02020603050405020304" pitchFamily="18" charset="0"/>
                          <a:cs typeface="Times New Roman" panose="02020603050405020304" pitchFamily="18" charset="0"/>
                        </a:rPr>
                        <a:t>This study established a high-definition vehicle object dataset from the perspective of surveillance cameras and proposed an object detection and tracking method for highway surveillance video scenes. A more effective ROI area was obtained by the extraction of the road surface area of the highway.</a:t>
                      </a:r>
                      <a:endParaRPr lang="en-US" sz="18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l">
                        <a:lnSpc>
                          <a:spcPct val="100000"/>
                        </a:lnSpc>
                      </a:pPr>
                      <a:r>
                        <a:rPr lang="en-US" dirty="0">
                          <a:latin typeface="Times New Roman" panose="02020603050405020304" pitchFamily="18" charset="0"/>
                          <a:cs typeface="Times New Roman" panose="02020603050405020304" pitchFamily="18" charset="0"/>
                        </a:rPr>
                        <a:t>Vehicle dataset, Image segmentation, Vehicle detection, Vehicle counting, Highway management.</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0" y="400050"/>
          <a:ext cx="12141835" cy="6058535"/>
        </p:xfrm>
        <a:graphic>
          <a:graphicData uri="http://schemas.openxmlformats.org/drawingml/2006/table">
            <a:tbl>
              <a:tblPr firstRow="1" bandRow="1">
                <a:tableStyleId>{5C22544A-7EE6-4342-B048-85BDC9FD1C3A}</a:tableStyleId>
              </a:tblPr>
              <a:tblGrid>
                <a:gridCol w="542290">
                  <a:extLst>
                    <a:ext uri="{9D8B030D-6E8A-4147-A177-3AD203B41FA5}">
                      <a16:colId xmlns:a16="http://schemas.microsoft.com/office/drawing/2014/main" val="20000"/>
                    </a:ext>
                  </a:extLst>
                </a:gridCol>
                <a:gridCol w="1662430">
                  <a:extLst>
                    <a:ext uri="{9D8B030D-6E8A-4147-A177-3AD203B41FA5}">
                      <a16:colId xmlns:a16="http://schemas.microsoft.com/office/drawing/2014/main" val="20001"/>
                    </a:ext>
                  </a:extLst>
                </a:gridCol>
                <a:gridCol w="2174240">
                  <a:extLst>
                    <a:ext uri="{9D8B030D-6E8A-4147-A177-3AD203B41FA5}">
                      <a16:colId xmlns:a16="http://schemas.microsoft.com/office/drawing/2014/main" val="20002"/>
                    </a:ext>
                  </a:extLst>
                </a:gridCol>
                <a:gridCol w="1461770">
                  <a:extLst>
                    <a:ext uri="{9D8B030D-6E8A-4147-A177-3AD203B41FA5}">
                      <a16:colId xmlns:a16="http://schemas.microsoft.com/office/drawing/2014/main" val="20003"/>
                    </a:ext>
                  </a:extLst>
                </a:gridCol>
                <a:gridCol w="3876040">
                  <a:extLst>
                    <a:ext uri="{9D8B030D-6E8A-4147-A177-3AD203B41FA5}">
                      <a16:colId xmlns:a16="http://schemas.microsoft.com/office/drawing/2014/main" val="20004"/>
                    </a:ext>
                  </a:extLst>
                </a:gridCol>
                <a:gridCol w="2425065">
                  <a:extLst>
                    <a:ext uri="{9D8B030D-6E8A-4147-A177-3AD203B41FA5}">
                      <a16:colId xmlns:a16="http://schemas.microsoft.com/office/drawing/2014/main" val="20005"/>
                    </a:ext>
                  </a:extLst>
                </a:gridCol>
              </a:tblGrid>
              <a:tr h="1005840">
                <a:tc>
                  <a:txBody>
                    <a:bodyPr/>
                    <a:lstStyle/>
                    <a:p>
                      <a:pPr algn="ctr"/>
                      <a:r>
                        <a:rPr lang="en-US" sz="2000" dirty="0">
                          <a:latin typeface="Times New Roman" panose="02020603050405020304" pitchFamily="18" charset="0"/>
                          <a:cs typeface="Times New Roman" panose="02020603050405020304" pitchFamily="18" charset="0"/>
                        </a:rPr>
                        <a:t>S.No.</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2743200">
                <a:tc>
                  <a:txBody>
                    <a:bodyPr/>
                    <a:lstStyle/>
                    <a:p>
                      <a:pPr>
                        <a:lnSpc>
                          <a:spcPct val="100000"/>
                        </a:lnSpc>
                      </a:pPr>
                      <a:r>
                        <a:rPr lang="en-US" dirty="0">
                          <a:latin typeface="Times New Roman" panose="02020603050405020304" pitchFamily="18" charset="0"/>
                          <a:cs typeface="Times New Roman" panose="02020603050405020304" pitchFamily="18" charset="0"/>
                        </a:rPr>
                        <a:t>17</a:t>
                      </a: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Deep Learning-Based Vehicle Classification for Low Quality Images.</a:t>
                      </a:r>
                    </a:p>
                  </a:txBody>
                  <a:tcPr/>
                </a:tc>
                <a:tc>
                  <a:txBody>
                    <a:bodyPr/>
                    <a:lstStyle/>
                    <a:p>
                      <a:r>
                        <a:rPr lang="en-IN" dirty="0">
                          <a:latin typeface="Times New Roman" panose="02020603050405020304" pitchFamily="18" charset="0"/>
                          <a:cs typeface="Times New Roman" panose="02020603050405020304" pitchFamily="18" charset="0"/>
                        </a:rPr>
                        <a:t>Sumeyra Tas, Ozgen Sari, Yaser Dalveren, Senol Pazar</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Ali Kara and Mohammad Derawi</a:t>
                      </a:r>
                      <a:r>
                        <a:rPr lang="en-US" altLang="en-IN" dirty="0">
                          <a:latin typeface="Times New Roman" panose="02020603050405020304" pitchFamily="18" charset="0"/>
                          <a:cs typeface="Times New Roman" panose="02020603050405020304" pitchFamily="18" charset="0"/>
                        </a:rPr>
                        <a:t>.</a:t>
                      </a:r>
                      <a:endParaRPr lang="en-US" altLang="en-IN"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June 2022</a:t>
                      </a:r>
                    </a:p>
                  </a:txBody>
                  <a:tcPr/>
                </a:tc>
                <a:tc>
                  <a:txBody>
                    <a:bodyPr/>
                    <a:lstStyle/>
                    <a:p>
                      <a:pPr>
                        <a:lnSpc>
                          <a:spcPct val="100000"/>
                        </a:lnSpc>
                        <a:spcAft>
                          <a:spcPts val="800"/>
                        </a:spcAft>
                      </a:pPr>
                      <a:r>
                        <a:rPr lang="en-US" dirty="0">
                          <a:latin typeface="Times New Roman" panose="02020603050405020304" pitchFamily="18" charset="0"/>
                          <a:cs typeface="Times New Roman" panose="02020603050405020304" pitchFamily="18" charset="0"/>
                        </a:rPr>
                        <a:t>A simple convolutional neural network (CNN)-based model for vehicle classification in low resolution surveillance images collected by a standard security camera installed distant from a traffic scene. In order to evaluate its effectiveness, the proposed model is tested on a new dataset containing tiny (100 × 100 pixels) and low resolution (96 dpi) vehicle images.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00000"/>
                        </a:lnSpc>
                      </a:pPr>
                      <a:r>
                        <a:rPr lang="en-US" dirty="0">
                          <a:latin typeface="Times New Roman" panose="02020603050405020304" pitchFamily="18" charset="0"/>
                          <a:cs typeface="Times New Roman" panose="02020603050405020304" pitchFamily="18" charset="0"/>
                        </a:rPr>
                        <a:t>Vehicle classification, convolutional neural network, deep learning, low resolution, low quality.</a:t>
                      </a:r>
                    </a:p>
                  </a:txBody>
                  <a:tcPr/>
                </a:tc>
                <a:extLst>
                  <a:ext uri="{0D108BD9-81ED-4DB2-BD59-A6C34878D82A}">
                    <a16:rowId xmlns:a16="http://schemas.microsoft.com/office/drawing/2014/main" val="10001"/>
                  </a:ext>
                </a:extLst>
              </a:tr>
              <a:tr h="2309495">
                <a:tc>
                  <a:txBody>
                    <a:bodyPr/>
                    <a:lstStyle/>
                    <a:p>
                      <a:pPr>
                        <a:lnSpc>
                          <a:spcPct val="100000"/>
                        </a:lnSpc>
                      </a:pPr>
                      <a:r>
                        <a:rPr lang="en-US" dirty="0">
                          <a:latin typeface="Times New Roman" panose="02020603050405020304" pitchFamily="18" charset="0"/>
                          <a:cs typeface="Times New Roman" panose="02020603050405020304" pitchFamily="18" charset="0"/>
                        </a:rPr>
                        <a:t>18</a:t>
                      </a: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Moving Vehicle Detection and Classification Using Gaussian Mixture Model and Ensemble Deep Learning Technique.</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Preetha Jagannathan, Sujatha Rajkumar ,  Jaroslav Frnda ,  Parameshachari Bidare Divakarachari ,  and Prabu Subramani</a:t>
                      </a:r>
                      <a:r>
                        <a:rPr lang="en-US" altLang="en-IN" dirty="0">
                          <a:latin typeface="Times New Roman" panose="02020603050405020304" pitchFamily="18" charset="0"/>
                          <a:cs typeface="Times New Roman" panose="02020603050405020304" pitchFamily="18" charset="0"/>
                        </a:rPr>
                        <a:t>.</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May 2021</a:t>
                      </a:r>
                    </a:p>
                  </a:txBody>
                  <a:tcPr/>
                </a:tc>
                <a:tc>
                  <a:txBody>
                    <a:bodyPr/>
                    <a:lstStyle/>
                    <a:p>
                      <a:pPr algn="l">
                        <a:lnSpc>
                          <a:spcPct val="100000"/>
                        </a:lnSpc>
                      </a:pPr>
                      <a:r>
                        <a:rPr lang="en-US" dirty="0">
                          <a:latin typeface="Times New Roman" panose="02020603050405020304" pitchFamily="18" charset="0"/>
                          <a:cs typeface="Times New Roman" panose="02020603050405020304" pitchFamily="18" charset="0"/>
                        </a:rPr>
                        <a:t>An ensemble deep learning technique is proposed for vehicle type classification which was primarily used for traffic surveillance systems.</a:t>
                      </a:r>
                      <a:endParaRPr lang="en-US" sz="18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l">
                        <a:lnSpc>
                          <a:spcPct val="100000"/>
                        </a:lnSpc>
                      </a:pPr>
                      <a:r>
                        <a:rPr lang="en-IN" dirty="0">
                          <a:latin typeface="Times New Roman" panose="02020603050405020304" pitchFamily="18" charset="0"/>
                          <a:cs typeface="Times New Roman" panose="02020603050405020304" pitchFamily="18" charset="0"/>
                        </a:rPr>
                        <a:t>Ensemble Learning, MATLAB, Deep Neural Networks</a:t>
                      </a:r>
                      <a:r>
                        <a:rPr lang="en-US" altLang="en-IN"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0" y="205105"/>
          <a:ext cx="12229465" cy="6400800"/>
        </p:xfrm>
        <a:graphic>
          <a:graphicData uri="http://schemas.openxmlformats.org/drawingml/2006/table">
            <a:tbl>
              <a:tblPr firstRow="1" bandRow="1">
                <a:tableStyleId>{5C22544A-7EE6-4342-B048-85BDC9FD1C3A}</a:tableStyleId>
              </a:tblPr>
              <a:tblGrid>
                <a:gridCol w="541020">
                  <a:extLst>
                    <a:ext uri="{9D8B030D-6E8A-4147-A177-3AD203B41FA5}">
                      <a16:colId xmlns:a16="http://schemas.microsoft.com/office/drawing/2014/main" val="20000"/>
                    </a:ext>
                  </a:extLst>
                </a:gridCol>
                <a:gridCol w="1660525">
                  <a:extLst>
                    <a:ext uri="{9D8B030D-6E8A-4147-A177-3AD203B41FA5}">
                      <a16:colId xmlns:a16="http://schemas.microsoft.com/office/drawing/2014/main" val="20001"/>
                    </a:ext>
                  </a:extLst>
                </a:gridCol>
                <a:gridCol w="1990090">
                  <a:extLst>
                    <a:ext uri="{9D8B030D-6E8A-4147-A177-3AD203B41FA5}">
                      <a16:colId xmlns:a16="http://schemas.microsoft.com/office/drawing/2014/main" val="20002"/>
                    </a:ext>
                  </a:extLst>
                </a:gridCol>
                <a:gridCol w="1459865">
                  <a:extLst>
                    <a:ext uri="{9D8B030D-6E8A-4147-A177-3AD203B41FA5}">
                      <a16:colId xmlns:a16="http://schemas.microsoft.com/office/drawing/2014/main" val="20003"/>
                    </a:ext>
                  </a:extLst>
                </a:gridCol>
                <a:gridCol w="4363085">
                  <a:extLst>
                    <a:ext uri="{9D8B030D-6E8A-4147-A177-3AD203B41FA5}">
                      <a16:colId xmlns:a16="http://schemas.microsoft.com/office/drawing/2014/main" val="20004"/>
                    </a:ext>
                  </a:extLst>
                </a:gridCol>
                <a:gridCol w="2214880">
                  <a:extLst>
                    <a:ext uri="{9D8B030D-6E8A-4147-A177-3AD203B41FA5}">
                      <a16:colId xmlns:a16="http://schemas.microsoft.com/office/drawing/2014/main" val="20005"/>
                    </a:ext>
                  </a:extLst>
                </a:gridCol>
              </a:tblGrid>
              <a:tr h="1005840">
                <a:tc>
                  <a:txBody>
                    <a:bodyPr/>
                    <a:lstStyle/>
                    <a:p>
                      <a:pPr algn="ctr"/>
                      <a:r>
                        <a:rPr lang="en-US" sz="2000" dirty="0">
                          <a:latin typeface="Times New Roman" panose="02020603050405020304" pitchFamily="18" charset="0"/>
                          <a:cs typeface="Times New Roman" panose="02020603050405020304" pitchFamily="18" charset="0"/>
                        </a:rPr>
                        <a:t>S.No</a:t>
                      </a:r>
                      <a:r>
                        <a:rPr lang="en-US" sz="2000" dirty="0"/>
                        <a:t>.</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3383280">
                <a:tc>
                  <a:txBody>
                    <a:bodyPr/>
                    <a:lstStyle/>
                    <a:p>
                      <a:pPr>
                        <a:lnSpc>
                          <a:spcPct val="100000"/>
                        </a:lnSpc>
                      </a:pPr>
                      <a:r>
                        <a:rPr lang="en-US" dirty="0">
                          <a:latin typeface="Times New Roman" panose="02020603050405020304" pitchFamily="18" charset="0"/>
                          <a:cs typeface="Times New Roman" panose="02020603050405020304" pitchFamily="18" charset="0"/>
                        </a:rPr>
                        <a:t>19</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Automatic Vehicle Identification and Classification Model Using the YOLOv3 Algorithm for a Toll Management System.</a:t>
                      </a:r>
                    </a:p>
                  </a:txBody>
                  <a:tcPr/>
                </a:tc>
                <a:tc>
                  <a:txBody>
                    <a:bodyPr/>
                    <a:lstStyle/>
                    <a:p>
                      <a:r>
                        <a:rPr lang="en-IN" dirty="0">
                          <a:latin typeface="Times New Roman" panose="02020603050405020304" pitchFamily="18" charset="0"/>
                          <a:cs typeface="Times New Roman" panose="02020603050405020304" pitchFamily="18" charset="0"/>
                        </a:rPr>
                        <a:t>Sudhir Kumar Rajput</a:t>
                      </a:r>
                      <a:r>
                        <a:rPr lang="en-US" altLang="en-IN"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Jagdish Chandra</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Patni</a:t>
                      </a:r>
                      <a:r>
                        <a:rPr lang="en-US" altLang="en-IN"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Sultan S.Alshamrani</a:t>
                      </a:r>
                      <a:r>
                        <a:rPr lang="en-US" altLang="en-IN"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Vaibhav Chaudhari, Ankur Dumka</a:t>
                      </a:r>
                      <a:r>
                        <a:rPr lang="en-US" altLang="en-IN"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 Rajesh Singh, Mamoon Rashid </a:t>
                      </a:r>
                      <a:r>
                        <a:rPr lang="en-US" altLang="en-IN"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 Anita Gehlot and Ahmed Saeed </a:t>
                      </a:r>
                      <a:r>
                        <a:rPr lang="en-IN" dirty="0" err="1">
                          <a:latin typeface="Times New Roman" panose="02020603050405020304" pitchFamily="18" charset="0"/>
                          <a:cs typeface="Times New Roman" panose="02020603050405020304" pitchFamily="18" charset="0"/>
                        </a:rPr>
                        <a:t>AlGhamdi</a:t>
                      </a:r>
                      <a:r>
                        <a:rPr lang="en-US" altLang="en-IN" dirty="0" err="1">
                          <a:latin typeface="Times New Roman" panose="02020603050405020304" pitchFamily="18" charset="0"/>
                          <a:cs typeface="Times New Roman" panose="02020603050405020304" pitchFamily="18" charset="0"/>
                        </a:rPr>
                        <a:t>.</a:t>
                      </a:r>
                      <a:endParaRPr lang="en-US" altLang="en-IN" sz="1800" b="0" i="0" kern="1200" dirty="0" err="1">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July 2022</a:t>
                      </a:r>
                    </a:p>
                  </a:txBody>
                  <a:tcPr/>
                </a:tc>
                <a:tc>
                  <a:txBody>
                    <a:bodyPr/>
                    <a:lstStyle/>
                    <a:p>
                      <a:pPr>
                        <a:lnSpc>
                          <a:spcPct val="100000"/>
                        </a:lnSpc>
                        <a:spcAft>
                          <a:spcPts val="800"/>
                        </a:spcAft>
                      </a:pPr>
                      <a:r>
                        <a:rPr lang="en-US" sz="1800" dirty="0">
                          <a:latin typeface="Times New Roman" panose="02020603050405020304" pitchFamily="18" charset="0"/>
                          <a:cs typeface="Times New Roman" panose="02020603050405020304" pitchFamily="18" charset="0"/>
                        </a:rPr>
                        <a:t>They tested a custom-trained YOLOv3 algorithm at toll plazas, on highways and in urban areas. The results showed an average precision of  94.1% and an average recall of Sustainability 2022, 14, 9163. 14 of 15 86.3% at the toll plazas. With good precision and recall at the toll plazas, the algorithm can be used for AVI and AVC in a toll management system at the toll plazas, while for use in applications related to an ATMS and an urban area, the algorithm requires more research.</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00000"/>
                        </a:lnSpc>
                      </a:pPr>
                      <a:r>
                        <a:rPr lang="en-US" altLang="fr-FR" dirty="0">
                          <a:latin typeface="Times New Roman" panose="02020603050405020304" pitchFamily="18" charset="0"/>
                          <a:cs typeface="Times New Roman" panose="02020603050405020304" pitchFamily="18" charset="0"/>
                        </a:rPr>
                        <a:t>S</a:t>
                      </a:r>
                      <a:r>
                        <a:rPr lang="fr-FR" dirty="0">
                          <a:latin typeface="Times New Roman" panose="02020603050405020304" pitchFamily="18" charset="0"/>
                          <a:cs typeface="Times New Roman" panose="02020603050405020304" pitchFamily="18" charset="0"/>
                        </a:rPr>
                        <a:t>mart transportatio</a:t>
                      </a:r>
                      <a:r>
                        <a:rPr lang="en-US" altLang="fr-FR" dirty="0">
                          <a:latin typeface="Times New Roman" panose="02020603050405020304" pitchFamily="18" charset="0"/>
                          <a:cs typeface="Times New Roman" panose="02020603050405020304" pitchFamily="18" charset="0"/>
                        </a:rPr>
                        <a:t>n,</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vehicle</a:t>
                      </a:r>
                      <a:r>
                        <a:rPr lang="fr-FR" dirty="0">
                          <a:latin typeface="Times New Roman" panose="02020603050405020304" pitchFamily="18" charset="0"/>
                          <a:cs typeface="Times New Roman" panose="02020603050405020304" pitchFamily="18" charset="0"/>
                        </a:rPr>
                        <a:t> identificatio</a:t>
                      </a:r>
                      <a:r>
                        <a:rPr lang="en-US" altLang="fr-FR" dirty="0">
                          <a:latin typeface="Times New Roman" panose="02020603050405020304" pitchFamily="18" charset="0"/>
                          <a:cs typeface="Times New Roman" panose="02020603050405020304" pitchFamily="18" charset="0"/>
                        </a:rPr>
                        <a:t>n,</a:t>
                      </a:r>
                      <a:r>
                        <a:rPr lang="fr-FR" dirty="0">
                          <a:latin typeface="Times New Roman" panose="02020603050405020304" pitchFamily="18" charset="0"/>
                          <a:cs typeface="Times New Roman" panose="02020603050405020304" pitchFamily="18" charset="0"/>
                        </a:rPr>
                        <a:t> </a:t>
                      </a:r>
                      <a:r>
                        <a:rPr lang="fr-FR" dirty="0" err="1">
                          <a:latin typeface="Times New Roman" panose="02020603050405020304" pitchFamily="18" charset="0"/>
                          <a:cs typeface="Times New Roman" panose="02020603050405020304" pitchFamily="18" charset="0"/>
                        </a:rPr>
                        <a:t>vehicle</a:t>
                      </a:r>
                      <a:r>
                        <a:rPr lang="fr-FR" dirty="0">
                          <a:latin typeface="Times New Roman" panose="02020603050405020304" pitchFamily="18" charset="0"/>
                          <a:cs typeface="Times New Roman" panose="02020603050405020304" pitchFamily="18" charset="0"/>
                        </a:rPr>
                        <a:t> classification</a:t>
                      </a:r>
                      <a:r>
                        <a:rPr lang="en-US" altLang="fr-FR" dirty="0">
                          <a:latin typeface="Times New Roman" panose="02020603050405020304" pitchFamily="18" charset="0"/>
                          <a:cs typeface="Times New Roman" panose="02020603050405020304" pitchFamily="18" charset="0"/>
                        </a:rPr>
                        <a:t>,</a:t>
                      </a:r>
                      <a:r>
                        <a:rPr lang="fr-FR" dirty="0">
                          <a:latin typeface="Times New Roman" panose="02020603050405020304" pitchFamily="18" charset="0"/>
                          <a:cs typeface="Times New Roman" panose="02020603050405020304" pitchFamily="18" charset="0"/>
                        </a:rPr>
                        <a:t> YOLOv3</a:t>
                      </a:r>
                      <a:r>
                        <a:rPr lang="en-US" altLang="fr-FR"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1"/>
                  </a:ext>
                </a:extLst>
              </a:tr>
              <a:tr h="2011680">
                <a:tc>
                  <a:txBody>
                    <a:bodyPr/>
                    <a:lstStyle/>
                    <a:p>
                      <a:pPr>
                        <a:lnSpc>
                          <a:spcPct val="100000"/>
                        </a:lnSpc>
                      </a:pPr>
                      <a:r>
                        <a:rPr lang="en-US" dirty="0">
                          <a:latin typeface="Times New Roman" panose="02020603050405020304" pitchFamily="18" charset="0"/>
                          <a:cs typeface="Times New Roman" panose="02020603050405020304" pitchFamily="18" charset="0"/>
                        </a:rPr>
                        <a:t>20</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Vehicle detection and classification over the video streams.</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Seda Kul, </a:t>
                      </a:r>
                      <a:r>
                        <a:rPr lang="en-IN" dirty="0" err="1">
                          <a:latin typeface="Times New Roman" panose="02020603050405020304" pitchFamily="18" charset="0"/>
                          <a:cs typeface="Times New Roman" panose="02020603050405020304" pitchFamily="18" charset="0"/>
                        </a:rPr>
                        <a:t>Suleyman</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Eken</a:t>
                      </a:r>
                      <a:r>
                        <a:rPr lang="en-IN" dirty="0">
                          <a:latin typeface="Times New Roman" panose="02020603050405020304" pitchFamily="18" charset="0"/>
                          <a:cs typeface="Times New Roman" panose="02020603050405020304" pitchFamily="18" charset="0"/>
                        </a:rPr>
                        <a:t> and Ahmet </a:t>
                      </a:r>
                      <a:r>
                        <a:rPr lang="en-IN" dirty="0" err="1">
                          <a:latin typeface="Times New Roman" panose="02020603050405020304" pitchFamily="18" charset="0"/>
                          <a:cs typeface="Times New Roman" panose="02020603050405020304" pitchFamily="18" charset="0"/>
                        </a:rPr>
                        <a:t>Sayar</a:t>
                      </a:r>
                      <a:r>
                        <a:rPr lang="en-US" altLang="en-IN" dirty="0" err="1">
                          <a:latin typeface="Times New Roman" panose="02020603050405020304" pitchFamily="18" charset="0"/>
                          <a:cs typeface="Times New Roman" panose="02020603050405020304" pitchFamily="18" charset="0"/>
                        </a:rPr>
                        <a:t>.</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June 2017</a:t>
                      </a:r>
                    </a:p>
                  </a:txBody>
                  <a:tcPr/>
                </a:tc>
                <a:tc>
                  <a:txBody>
                    <a:bodyPr/>
                    <a:lstStyle/>
                    <a:p>
                      <a:pPr algn="just">
                        <a:lnSpc>
                          <a:spcPct val="100000"/>
                        </a:lnSpc>
                      </a:pPr>
                      <a:r>
                        <a:rPr lang="en-US" dirty="0">
                          <a:latin typeface="Times New Roman" panose="02020603050405020304" pitchFamily="18" charset="0"/>
                          <a:cs typeface="Times New Roman" panose="02020603050405020304" pitchFamily="18" charset="0"/>
                        </a:rPr>
                        <a:t>They proposed a general framework for real-time topic based pub/sub systems. They also proposed a distributed real-time framework for vehicle detection and classification over the surveillance video streams.</a:t>
                      </a:r>
                      <a:endParaRPr lang="en-US" sz="18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l">
                        <a:lnSpc>
                          <a:spcPct val="100000"/>
                        </a:lnSpc>
                      </a:pPr>
                      <a:r>
                        <a:rPr lang="en-IN" dirty="0">
                          <a:latin typeface="Times New Roman" panose="02020603050405020304" pitchFamily="18" charset="0"/>
                          <a:cs typeface="Times New Roman" panose="02020603050405020304" pitchFamily="18" charset="0"/>
                        </a:rPr>
                        <a:t>Dimensionality reduction</a:t>
                      </a:r>
                      <a:r>
                        <a:rPr lang="en-US" dirty="0">
                          <a:latin typeface="Times New Roman" panose="02020603050405020304" pitchFamily="18" charset="0"/>
                          <a:cs typeface="Times New Roman" panose="02020603050405020304" pitchFamily="18" charset="0"/>
                        </a:rPr>
                        <a:t>, vehicle detection and classification, intelligent traffic management systems, video processing.</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0" y="1418216"/>
          <a:ext cx="12192000" cy="4754880"/>
        </p:xfrm>
        <a:graphic>
          <a:graphicData uri="http://schemas.openxmlformats.org/drawingml/2006/table">
            <a:tbl>
              <a:tblPr firstRow="1" bandRow="1">
                <a:tableStyleId>{5C22544A-7EE6-4342-B048-85BDC9FD1C3A}</a:tableStyleId>
              </a:tblPr>
              <a:tblGrid>
                <a:gridCol w="421341">
                  <a:extLst>
                    <a:ext uri="{9D8B030D-6E8A-4147-A177-3AD203B41FA5}">
                      <a16:colId xmlns:a16="http://schemas.microsoft.com/office/drawing/2014/main" val="20000"/>
                    </a:ext>
                  </a:extLst>
                </a:gridCol>
                <a:gridCol w="1846730">
                  <a:extLst>
                    <a:ext uri="{9D8B030D-6E8A-4147-A177-3AD203B41FA5}">
                      <a16:colId xmlns:a16="http://schemas.microsoft.com/office/drawing/2014/main" val="20001"/>
                    </a:ext>
                  </a:extLst>
                </a:gridCol>
                <a:gridCol w="1990164">
                  <a:extLst>
                    <a:ext uri="{9D8B030D-6E8A-4147-A177-3AD203B41FA5}">
                      <a16:colId xmlns:a16="http://schemas.microsoft.com/office/drawing/2014/main" val="20002"/>
                    </a:ext>
                  </a:extLst>
                </a:gridCol>
                <a:gridCol w="1697990">
                  <a:extLst>
                    <a:ext uri="{9D8B030D-6E8A-4147-A177-3AD203B41FA5}">
                      <a16:colId xmlns:a16="http://schemas.microsoft.com/office/drawing/2014/main" val="20003"/>
                    </a:ext>
                  </a:extLst>
                </a:gridCol>
                <a:gridCol w="4039422">
                  <a:extLst>
                    <a:ext uri="{9D8B030D-6E8A-4147-A177-3AD203B41FA5}">
                      <a16:colId xmlns:a16="http://schemas.microsoft.com/office/drawing/2014/main" val="20004"/>
                    </a:ext>
                  </a:extLst>
                </a:gridCol>
                <a:gridCol w="2196353">
                  <a:extLst>
                    <a:ext uri="{9D8B030D-6E8A-4147-A177-3AD203B41FA5}">
                      <a16:colId xmlns:a16="http://schemas.microsoft.com/office/drawing/2014/main" val="20005"/>
                    </a:ext>
                  </a:extLst>
                </a:gridCol>
              </a:tblGrid>
              <a:tr h="0">
                <a:tc>
                  <a:txBody>
                    <a:bodyPr/>
                    <a:lstStyle/>
                    <a:p>
                      <a:pPr algn="ctr"/>
                      <a:r>
                        <a:rPr lang="en-US" sz="2000" dirty="0">
                          <a:latin typeface="Times New Roman" panose="02020603050405020304" pitchFamily="18" charset="0"/>
                          <a:cs typeface="Times New Roman" panose="02020603050405020304" pitchFamily="18" charset="0"/>
                        </a:rPr>
                        <a:t>S.No</a:t>
                      </a:r>
                      <a:r>
                        <a:rPr lang="en-US" sz="2000" dirty="0"/>
                        <a:t>.</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1417320">
                <a:tc>
                  <a:txBody>
                    <a:bodyPr/>
                    <a:lstStyle/>
                    <a:p>
                      <a:pPr>
                        <a:lnSpc>
                          <a:spcPct val="100000"/>
                        </a:lnSpc>
                      </a:pPr>
                      <a:r>
                        <a:rPr lang="en-US" dirty="0">
                          <a:latin typeface="Times New Roman" panose="02020603050405020304" pitchFamily="18" charset="0"/>
                          <a:cs typeface="Times New Roman" panose="02020603050405020304" pitchFamily="18" charset="0"/>
                        </a:rPr>
                        <a:t>21</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sz="1800" dirty="0">
                          <a:latin typeface="Times New Roman" panose="02020603050405020304" pitchFamily="18" charset="0"/>
                          <a:cs typeface="Times New Roman" panose="02020603050405020304" pitchFamily="18" charset="0"/>
                        </a:rPr>
                        <a:t>Ensemble Vehicle Detection Method Based on Single-Stage and Two-Stage Deep Learning Models.</a:t>
                      </a:r>
                    </a:p>
                  </a:txBody>
                  <a:tcPr/>
                </a:tc>
                <a:tc>
                  <a:txBody>
                    <a:bodyPr/>
                    <a:lstStyle/>
                    <a:p>
                      <a:r>
                        <a:rPr lang="en-IN" sz="1800" dirty="0">
                          <a:latin typeface="Times New Roman" panose="02020603050405020304" pitchFamily="18" charset="0"/>
                          <a:cs typeface="Times New Roman" panose="02020603050405020304" pitchFamily="18" charset="0"/>
                        </a:rPr>
                        <a:t>Hai Wang, Yijie Yu, Yingfeng Cai</a:t>
                      </a:r>
                      <a:r>
                        <a:rPr lang="en-US" altLang="en-IN"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Xiaobo Chen, Long Chen, and </a:t>
                      </a:r>
                      <a:r>
                        <a:rPr lang="en-IN" sz="1800" dirty="0">
                          <a:latin typeface="Times New Roman" panose="02020603050405020304" pitchFamily="18" charset="0"/>
                          <a:cs typeface="Times New Roman" panose="02020603050405020304" pitchFamily="18" charset="0"/>
                        </a:rPr>
                        <a:t>Yicheng Li</a:t>
                      </a:r>
                      <a:r>
                        <a:rPr lang="en-US" altLang="en-IN" sz="1800" dirty="0">
                          <a:latin typeface="Times New Roman" panose="02020603050405020304" pitchFamily="18" charset="0"/>
                          <a:cs typeface="Times New Roman" panose="02020603050405020304" pitchFamily="18" charset="0"/>
                        </a:rPr>
                        <a:t>.</a:t>
                      </a:r>
                      <a:endParaRPr lang="en-US" altLang="en-IN"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a:lnSpc>
                          <a:spcPct val="100000"/>
                        </a:lnSpc>
                      </a:pPr>
                      <a:r>
                        <a:rPr lang="en-IN" sz="1800" dirty="0">
                          <a:latin typeface="Times New Roman" panose="02020603050405020304" pitchFamily="18" charset="0"/>
                          <a:cs typeface="Times New Roman" panose="02020603050405020304" pitchFamily="18" charset="0"/>
                        </a:rPr>
                        <a:t>2020</a:t>
                      </a:r>
                    </a:p>
                  </a:txBody>
                  <a:tcPr/>
                </a:tc>
                <a:tc>
                  <a:txBody>
                    <a:bodyPr/>
                    <a:lstStyle/>
                    <a:p>
                      <a:pPr algn="l">
                        <a:lnSpc>
                          <a:spcPct val="100000"/>
                        </a:lnSpc>
                        <a:spcAft>
                          <a:spcPts val="800"/>
                        </a:spcAft>
                      </a:pPr>
                      <a:r>
                        <a:rPr lang="en-US" sz="1800" dirty="0">
                          <a:latin typeface="Times New Roman" panose="02020603050405020304" pitchFamily="18" charset="0"/>
                          <a:cs typeface="Times New Roman" panose="02020603050405020304" pitchFamily="18" charset="0"/>
                        </a:rPr>
                        <a:t>This paper first explores the detection accuracy and detection speed of the seven mainstream deep learning object detection algorithms through multiple experiments using the KITTI dataset evaluation standard.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00000"/>
                        </a:lnSpc>
                      </a:pPr>
                      <a:r>
                        <a:rPr lang="en-US" sz="1800" dirty="0">
                          <a:latin typeface="Times New Roman" panose="02020603050405020304" pitchFamily="18" charset="0"/>
                          <a:cs typeface="Times New Roman" panose="02020603050405020304" pitchFamily="18" charset="0"/>
                        </a:rPr>
                        <a:t>Deep learning, ensemble method, object detection</a:t>
                      </a:r>
                    </a:p>
                  </a:txBody>
                  <a:tcPr/>
                </a:tc>
                <a:extLst>
                  <a:ext uri="{0D108BD9-81ED-4DB2-BD59-A6C34878D82A}">
                    <a16:rowId xmlns:a16="http://schemas.microsoft.com/office/drawing/2014/main" val="10001"/>
                  </a:ext>
                </a:extLst>
              </a:tr>
              <a:tr h="1417320">
                <a:tc>
                  <a:txBody>
                    <a:bodyPr/>
                    <a:lstStyle/>
                    <a:p>
                      <a:pPr>
                        <a:lnSpc>
                          <a:spcPct val="100000"/>
                        </a:lnSpc>
                      </a:pPr>
                      <a:r>
                        <a:rPr lang="en-US" dirty="0">
                          <a:latin typeface="Times New Roman" panose="02020603050405020304" pitchFamily="18" charset="0"/>
                          <a:cs typeface="Times New Roman" panose="02020603050405020304" pitchFamily="18" charset="0"/>
                        </a:rPr>
                        <a:t>22</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sz="1800" dirty="0">
                          <a:latin typeface="Times New Roman" panose="02020603050405020304" pitchFamily="18" charset="0"/>
                          <a:cs typeface="Times New Roman" panose="02020603050405020304" pitchFamily="18" charset="0"/>
                        </a:rPr>
                        <a:t>Vehicle Classification with Deep Learning .</a:t>
                      </a:r>
                    </a:p>
                  </a:txBody>
                  <a:tcPr/>
                </a:tc>
                <a:tc>
                  <a:txBody>
                    <a:bodyPr/>
                    <a:lstStyle/>
                    <a:p>
                      <a:pPr>
                        <a:lnSpc>
                          <a:spcPct val="100000"/>
                        </a:lnSpc>
                      </a:pPr>
                      <a:r>
                        <a:rPr lang="en-IN" sz="1800" dirty="0">
                          <a:latin typeface="Times New Roman" panose="02020603050405020304" pitchFamily="18" charset="0"/>
                          <a:cs typeface="Times New Roman" panose="02020603050405020304" pitchFamily="18" charset="0"/>
                        </a:rPr>
                        <a:t>Watcharin </a:t>
                      </a:r>
                      <a:r>
                        <a:rPr lang="en-IN" sz="1800" dirty="0" err="1">
                          <a:latin typeface="Times New Roman" panose="02020603050405020304" pitchFamily="18" charset="0"/>
                          <a:cs typeface="Times New Roman" panose="02020603050405020304" pitchFamily="18" charset="0"/>
                        </a:rPr>
                        <a:t>Maungmai</a:t>
                      </a:r>
                      <a:r>
                        <a:rPr lang="en-IN" sz="1800" dirty="0">
                          <a:latin typeface="Times New Roman" panose="02020603050405020304" pitchFamily="18" charset="0"/>
                          <a:cs typeface="Times New Roman" panose="02020603050405020304" pitchFamily="18" charset="0"/>
                        </a:rPr>
                        <a:t> , </a:t>
                      </a:r>
                      <a:r>
                        <a:rPr lang="en-IN" sz="1800" dirty="0" err="1">
                          <a:latin typeface="Times New Roman" panose="02020603050405020304" pitchFamily="18" charset="0"/>
                          <a:cs typeface="Times New Roman" panose="02020603050405020304" pitchFamily="18" charset="0"/>
                        </a:rPr>
                        <a:t>Chaiwat</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Nuthong</a:t>
                      </a:r>
                      <a:r>
                        <a:rPr lang="en-US" altLang="en-IN" sz="1800" dirty="0" err="1">
                          <a:latin typeface="Times New Roman" panose="02020603050405020304" pitchFamily="18" charset="0"/>
                          <a:cs typeface="Times New Roman" panose="02020603050405020304" pitchFamily="18" charset="0"/>
                        </a:rPr>
                        <a:t>.</a:t>
                      </a:r>
                      <a:r>
                        <a:rPr lang="en-IN" sz="1800" dirty="0">
                          <a:latin typeface="Times New Roman" panose="02020603050405020304" pitchFamily="18" charset="0"/>
                          <a:cs typeface="Times New Roman" panose="02020603050405020304" pitchFamily="18" charset="0"/>
                        </a:rPr>
                        <a:t> </a:t>
                      </a:r>
                    </a:p>
                  </a:txBody>
                  <a:tcPr/>
                </a:tc>
                <a:tc>
                  <a:txBody>
                    <a:bodyPr/>
                    <a:lstStyle/>
                    <a:p>
                      <a:pPr>
                        <a:lnSpc>
                          <a:spcPct val="100000"/>
                        </a:lnSpc>
                      </a:pPr>
                      <a:r>
                        <a:rPr lang="en-IN" sz="1800" dirty="0">
                          <a:latin typeface="Times New Roman" panose="02020603050405020304" pitchFamily="18" charset="0"/>
                          <a:cs typeface="Times New Roman" panose="02020603050405020304" pitchFamily="18" charset="0"/>
                        </a:rPr>
                        <a:t>2019</a:t>
                      </a:r>
                    </a:p>
                  </a:txBody>
                  <a:tcPr/>
                </a:tc>
                <a:tc>
                  <a:txBody>
                    <a:bodyPr/>
                    <a:lstStyle/>
                    <a:p>
                      <a:pPr algn="l">
                        <a:lnSpc>
                          <a:spcPct val="100000"/>
                        </a:lnSpc>
                      </a:pPr>
                      <a:r>
                        <a:rPr lang="en-US" sz="1800" dirty="0">
                          <a:latin typeface="Times New Roman" panose="02020603050405020304" pitchFamily="18" charset="0"/>
                          <a:cs typeface="Times New Roman" panose="02020603050405020304" pitchFamily="18" charset="0"/>
                        </a:rPr>
                        <a:t>CNN is proposed as a type and color classifiers to classify vehicle characteristics from vehicle image which systematically cropped by machine. The experiment’s results show that CNN outperforms other methods in type classification.</a:t>
                      </a:r>
                      <a:endParaRPr lang="en-US" sz="18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l">
                        <a:lnSpc>
                          <a:spcPct val="100000"/>
                        </a:lnSpc>
                      </a:pPr>
                      <a:r>
                        <a:rPr lang="en-US" altLang="en-IN" sz="1800" dirty="0">
                          <a:latin typeface="Times New Roman" panose="02020603050405020304" pitchFamily="18" charset="0"/>
                          <a:cs typeface="Times New Roman" panose="02020603050405020304" pitchFamily="18" charset="0"/>
                        </a:rPr>
                        <a:t>V</a:t>
                      </a:r>
                      <a:r>
                        <a:rPr lang="en-IN" sz="1800" dirty="0">
                          <a:latin typeface="Times New Roman" panose="02020603050405020304" pitchFamily="18" charset="0"/>
                          <a:cs typeface="Times New Roman" panose="02020603050405020304" pitchFamily="18" charset="0"/>
                        </a:rPr>
                        <a:t>ehicle classification</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size classification</a:t>
                      </a:r>
                      <a:r>
                        <a:rPr lang="en-US" alt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color</a:t>
                      </a:r>
                      <a:r>
                        <a:rPr lang="en-IN" sz="1800" dirty="0">
                          <a:latin typeface="Times New Roman" panose="02020603050405020304" pitchFamily="18" charset="0"/>
                          <a:cs typeface="Times New Roman" panose="02020603050405020304" pitchFamily="18" charset="0"/>
                        </a:rPr>
                        <a:t> classification</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deep learning</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convolutional neural network</a:t>
                      </a:r>
                      <a:r>
                        <a:rPr lang="en-US" altLang="en-IN" sz="1800"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0" y="381000"/>
          <a:ext cx="12262485" cy="6126480"/>
        </p:xfrm>
        <a:graphic>
          <a:graphicData uri="http://schemas.openxmlformats.org/drawingml/2006/table">
            <a:tbl>
              <a:tblPr firstRow="1" bandRow="1">
                <a:tableStyleId>{5C22544A-7EE6-4342-B048-85BDC9FD1C3A}</a:tableStyleId>
              </a:tblPr>
              <a:tblGrid>
                <a:gridCol w="483235">
                  <a:extLst>
                    <a:ext uri="{9D8B030D-6E8A-4147-A177-3AD203B41FA5}">
                      <a16:colId xmlns:a16="http://schemas.microsoft.com/office/drawing/2014/main" val="20000"/>
                    </a:ext>
                  </a:extLst>
                </a:gridCol>
                <a:gridCol w="1455420">
                  <a:extLst>
                    <a:ext uri="{9D8B030D-6E8A-4147-A177-3AD203B41FA5}">
                      <a16:colId xmlns:a16="http://schemas.microsoft.com/office/drawing/2014/main" val="20001"/>
                    </a:ext>
                  </a:extLst>
                </a:gridCol>
                <a:gridCol w="2025650">
                  <a:extLst>
                    <a:ext uri="{9D8B030D-6E8A-4147-A177-3AD203B41FA5}">
                      <a16:colId xmlns:a16="http://schemas.microsoft.com/office/drawing/2014/main" val="20002"/>
                    </a:ext>
                  </a:extLst>
                </a:gridCol>
                <a:gridCol w="1781175">
                  <a:extLst>
                    <a:ext uri="{9D8B030D-6E8A-4147-A177-3AD203B41FA5}">
                      <a16:colId xmlns:a16="http://schemas.microsoft.com/office/drawing/2014/main" val="20003"/>
                    </a:ext>
                  </a:extLst>
                </a:gridCol>
                <a:gridCol w="4058285">
                  <a:extLst>
                    <a:ext uri="{9D8B030D-6E8A-4147-A177-3AD203B41FA5}">
                      <a16:colId xmlns:a16="http://schemas.microsoft.com/office/drawing/2014/main" val="20004"/>
                    </a:ext>
                  </a:extLst>
                </a:gridCol>
                <a:gridCol w="2458720">
                  <a:extLst>
                    <a:ext uri="{9D8B030D-6E8A-4147-A177-3AD203B41FA5}">
                      <a16:colId xmlns:a16="http://schemas.microsoft.com/office/drawing/2014/main" val="20005"/>
                    </a:ext>
                  </a:extLst>
                </a:gridCol>
              </a:tblGrid>
              <a:tr h="1005840">
                <a:tc>
                  <a:txBody>
                    <a:bodyPr/>
                    <a:lstStyle/>
                    <a:p>
                      <a:pPr algn="ctr"/>
                      <a:r>
                        <a:rPr lang="en-US" sz="2000" dirty="0">
                          <a:latin typeface="Times New Roman" panose="02020603050405020304" pitchFamily="18" charset="0"/>
                          <a:cs typeface="Times New Roman" panose="02020603050405020304" pitchFamily="18" charset="0"/>
                        </a:rPr>
                        <a:t>S.NO.</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2011680">
                <a:tc>
                  <a:txBody>
                    <a:bodyPr/>
                    <a:lstStyle/>
                    <a:p>
                      <a:pPr>
                        <a:lnSpc>
                          <a:spcPct val="100000"/>
                        </a:lnSpc>
                      </a:pPr>
                      <a:r>
                        <a:rPr lang="en-US" dirty="0">
                          <a:latin typeface="Times New Roman" panose="02020603050405020304" pitchFamily="18" charset="0"/>
                          <a:cs typeface="Times New Roman" panose="02020603050405020304" pitchFamily="18" charset="0"/>
                        </a:rPr>
                        <a:t>23</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sz="1800" dirty="0">
                          <a:latin typeface="Times New Roman" panose="02020603050405020304" pitchFamily="18" charset="0"/>
                          <a:cs typeface="Times New Roman" panose="02020603050405020304" pitchFamily="18" charset="0"/>
                        </a:rPr>
                        <a:t>Deep reinforcement learning with visual attention for vehicle classification .</a:t>
                      </a:r>
                    </a:p>
                  </a:txBody>
                  <a:tcPr/>
                </a:tc>
                <a:tc>
                  <a:txBody>
                    <a:bodyPr/>
                    <a:lstStyle/>
                    <a:p>
                      <a:r>
                        <a:rPr lang="en-US" sz="1800" dirty="0" err="1">
                          <a:latin typeface="Times New Roman" panose="02020603050405020304" pitchFamily="18" charset="0"/>
                          <a:cs typeface="Times New Roman" panose="02020603050405020304" pitchFamily="18" charset="0"/>
                        </a:rPr>
                        <a:t>Dongbin</a:t>
                      </a:r>
                      <a:r>
                        <a:rPr lang="en-US" sz="1800" dirty="0">
                          <a:latin typeface="Times New Roman" panose="02020603050405020304" pitchFamily="18" charset="0"/>
                          <a:cs typeface="Times New Roman" panose="02020603050405020304" pitchFamily="18" charset="0"/>
                        </a:rPr>
                        <a:t> Zhao,  </a:t>
                      </a:r>
                      <a:r>
                        <a:rPr lang="en-US" sz="1800" dirty="0" err="1">
                          <a:latin typeface="Times New Roman" panose="02020603050405020304" pitchFamily="18" charset="0"/>
                          <a:cs typeface="Times New Roman" panose="02020603050405020304" pitchFamily="18" charset="0"/>
                        </a:rPr>
                        <a:t>Yaran</a:t>
                      </a:r>
                      <a:r>
                        <a:rPr lang="en-US" sz="1800" dirty="0">
                          <a:latin typeface="Times New Roman" panose="02020603050405020304" pitchFamily="18" charset="0"/>
                          <a:cs typeface="Times New Roman" panose="02020603050405020304" pitchFamily="18" charset="0"/>
                        </a:rPr>
                        <a:t> Chen and Le </a:t>
                      </a:r>
                      <a:r>
                        <a:rPr lang="en-US" sz="1800" dirty="0" err="1">
                          <a:latin typeface="Times New Roman" panose="02020603050405020304" pitchFamily="18" charset="0"/>
                          <a:cs typeface="Times New Roman" panose="02020603050405020304" pitchFamily="18" charset="0"/>
                        </a:rPr>
                        <a:t>Lv.</a:t>
                      </a:r>
                      <a:endParaRPr lang="en-US"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a:lnSpc>
                          <a:spcPct val="100000"/>
                        </a:lnSpc>
                      </a:pPr>
                      <a:r>
                        <a:rPr lang="en-IN" sz="1800" dirty="0">
                          <a:latin typeface="Times New Roman" panose="02020603050405020304" pitchFamily="18" charset="0"/>
                          <a:cs typeface="Times New Roman" panose="02020603050405020304" pitchFamily="18" charset="0"/>
                        </a:rPr>
                        <a:t>2016</a:t>
                      </a:r>
                    </a:p>
                  </a:txBody>
                  <a:tcPr/>
                </a:tc>
                <a:tc>
                  <a:txBody>
                    <a:bodyPr/>
                    <a:lstStyle/>
                    <a:p>
                      <a:pPr>
                        <a:lnSpc>
                          <a:spcPct val="100000"/>
                        </a:lnSpc>
                        <a:spcAft>
                          <a:spcPts val="800"/>
                        </a:spcAft>
                      </a:pPr>
                      <a:r>
                        <a:rPr lang="en-US" sz="1800" dirty="0">
                          <a:latin typeface="Times New Roman" panose="02020603050405020304" pitchFamily="18" charset="0"/>
                          <a:cs typeface="Times New Roman" panose="02020603050405020304" pitchFamily="18" charset="0"/>
                        </a:rPr>
                        <a:t>They taken CNN as the evaluation network. With the multiple convolutional layers and down-sampling layers, CNN can automatically learn the useful representation for the classification target.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00000"/>
                        </a:lnSpc>
                      </a:pPr>
                      <a:r>
                        <a:rPr lang="en-IN" sz="1800" dirty="0">
                          <a:latin typeface="Times New Roman" panose="02020603050405020304" pitchFamily="18" charset="0"/>
                          <a:cs typeface="Times New Roman" panose="02020603050405020304" pitchFamily="18" charset="0"/>
                        </a:rPr>
                        <a:t>Visual attention, convolutional neural network,reinforcement learning, vehicle classification. </a:t>
                      </a:r>
                    </a:p>
                  </a:txBody>
                  <a:tcPr/>
                </a:tc>
                <a:extLst>
                  <a:ext uri="{0D108BD9-81ED-4DB2-BD59-A6C34878D82A}">
                    <a16:rowId xmlns:a16="http://schemas.microsoft.com/office/drawing/2014/main" val="10001"/>
                  </a:ext>
                </a:extLst>
              </a:tr>
              <a:tr h="2955290">
                <a:tc>
                  <a:txBody>
                    <a:bodyPr/>
                    <a:lstStyle/>
                    <a:p>
                      <a:pPr>
                        <a:lnSpc>
                          <a:spcPct val="100000"/>
                        </a:lnSpc>
                      </a:pPr>
                      <a:r>
                        <a:rPr lang="en-US" altLang="en-IN" dirty="0">
                          <a:latin typeface="Times New Roman" panose="02020603050405020304" pitchFamily="18" charset="0"/>
                          <a:cs typeface="Times New Roman" panose="02020603050405020304" pitchFamily="18" charset="0"/>
                        </a:rPr>
                        <a:t>24</a:t>
                      </a:r>
                    </a:p>
                  </a:txBody>
                  <a:tcPr/>
                </a:tc>
                <a:tc>
                  <a:txBody>
                    <a:bodyPr/>
                    <a:lstStyle/>
                    <a:p>
                      <a:pPr algn="l">
                        <a:lnSpc>
                          <a:spcPct val="100000"/>
                        </a:lnSpc>
                      </a:pPr>
                      <a:r>
                        <a:rPr lang="en-IN" sz="1800" dirty="0">
                          <a:latin typeface="Times New Roman" panose="02020603050405020304" pitchFamily="18" charset="0"/>
                          <a:cs typeface="Times New Roman" panose="02020603050405020304" pitchFamily="18" charset="0"/>
                        </a:rPr>
                        <a:t>Real-Time</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Vehicle</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Classification and Tracking Using a Transfer</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Learning-Improved Deep Learning</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Network</a:t>
                      </a:r>
                      <a:r>
                        <a:rPr lang="en-US" altLang="en-IN" sz="1800" dirty="0">
                          <a:latin typeface="Times New Roman" panose="02020603050405020304" pitchFamily="18" charset="0"/>
                          <a:cs typeface="Times New Roman" panose="02020603050405020304" pitchFamily="18" charset="0"/>
                        </a:rPr>
                        <a:t>.</a:t>
                      </a:r>
                    </a:p>
                  </a:txBody>
                  <a:tcPr/>
                </a:tc>
                <a:tc>
                  <a:txBody>
                    <a:bodyPr/>
                    <a:lstStyle/>
                    <a:p>
                      <a:pPr>
                        <a:lnSpc>
                          <a:spcPct val="100000"/>
                        </a:lnSpc>
                      </a:pPr>
                      <a:r>
                        <a:rPr lang="en-US" altLang="en-IN" sz="1800" dirty="0">
                          <a:latin typeface="Times New Roman" panose="02020603050405020304" pitchFamily="18" charset="0"/>
                          <a:cs typeface="Times New Roman" panose="02020603050405020304" pitchFamily="18" charset="0"/>
                        </a:rPr>
                        <a:t>Bipul Neupane,</a:t>
                      </a:r>
                    </a:p>
                    <a:p>
                      <a:pPr>
                        <a:lnSpc>
                          <a:spcPct val="100000"/>
                        </a:lnSpc>
                      </a:pPr>
                      <a:r>
                        <a:rPr lang="en-US" altLang="en-IN" sz="1800" dirty="0">
                          <a:latin typeface="Times New Roman" panose="02020603050405020304" pitchFamily="18" charset="0"/>
                          <a:cs typeface="Times New Roman" panose="02020603050405020304" pitchFamily="18" charset="0"/>
                        </a:rPr>
                        <a:t>Teerayut Horanont and Jagannath Aryal</a:t>
                      </a:r>
                    </a:p>
                  </a:txBody>
                  <a:tcPr/>
                </a:tc>
                <a:tc>
                  <a:txBody>
                    <a:bodyPr/>
                    <a:lstStyle/>
                    <a:p>
                      <a:pPr>
                        <a:lnSpc>
                          <a:spcPct val="100000"/>
                        </a:lnSpc>
                      </a:pPr>
                      <a:r>
                        <a:rPr lang="en-US" altLang="en-IN" sz="1800" dirty="0">
                          <a:latin typeface="Times New Roman" panose="02020603050405020304" pitchFamily="18" charset="0"/>
                          <a:cs typeface="Times New Roman" panose="02020603050405020304" pitchFamily="18" charset="0"/>
                        </a:rPr>
                        <a:t>2022</a:t>
                      </a:r>
                    </a:p>
                  </a:txBody>
                  <a:tcPr/>
                </a:tc>
                <a:tc>
                  <a:txBody>
                    <a:bodyPr/>
                    <a:lstStyle/>
                    <a:p>
                      <a:pPr algn="l">
                        <a:lnSpc>
                          <a:spcPct val="100000"/>
                        </a:lnSpc>
                      </a:pPr>
                      <a:r>
                        <a:rPr 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Vehicle detection and classification using deep learning (DL) and multi-object tracking</a:t>
                      </a:r>
                      <a:r>
                        <a:rPr lang="en-US" alt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 </a:t>
                      </a:r>
                      <a:r>
                        <a:rPr 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(MOT) on video streams obtained from a network of surveillance cameras have become the</a:t>
                      </a:r>
                      <a:r>
                        <a:rPr lang="en-US" alt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 </a:t>
                      </a:r>
                      <a:r>
                        <a:rPr 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state of the art (SOTA) in the automation of intelligent transport systems (ITSs)</a:t>
                      </a:r>
                      <a:r>
                        <a:rPr lang="en-US" alt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a:t>
                      </a:r>
                    </a:p>
                  </a:txBody>
                  <a:tcPr/>
                </a:tc>
                <a:tc>
                  <a:txBody>
                    <a:bodyPr/>
                    <a:lstStyle/>
                    <a:p>
                      <a:pPr algn="l">
                        <a:lnSpc>
                          <a:spcPct val="100000"/>
                        </a:lnSpc>
                      </a:pPr>
                      <a:r>
                        <a:rPr lang="en-IN" sz="1800" dirty="0">
                          <a:latin typeface="Times New Roman" panose="02020603050405020304" pitchFamily="18" charset="0"/>
                          <a:cs typeface="Times New Roman" panose="02020603050405020304" pitchFamily="18" charset="0"/>
                        </a:rPr>
                        <a:t>In future work, we plan to validate the speed of the vehicles and compare the effects</a:t>
                      </a:r>
                      <a:r>
                        <a:rPr lang="en-US" altLang="en-IN" sz="1800" dirty="0">
                          <a:latin typeface="Times New Roman" panose="02020603050405020304" pitchFamily="18" charset="0"/>
                          <a:cs typeface="Times New Roman" panose="02020603050405020304" pitchFamily="18" charset="0"/>
                        </a:rPr>
                        <a:t> of </a:t>
                      </a:r>
                      <a:r>
                        <a:rPr lang="en-IN" sz="1800" dirty="0">
                          <a:latin typeface="Times New Roman" panose="02020603050405020304" pitchFamily="18" charset="0"/>
                          <a:cs typeface="Times New Roman" panose="02020603050405020304" pitchFamily="18" charset="0"/>
                        </a:rPr>
                        <a:t>Internet network speed, from 4G to 5G, on the use of DL models for road safety, and we</a:t>
                      </a:r>
                    </a:p>
                    <a:p>
                      <a:pPr algn="l">
                        <a:lnSpc>
                          <a:spcPct val="100000"/>
                        </a:lnSpc>
                      </a:pPr>
                      <a:r>
                        <a:rPr lang="en-IN" sz="1800" dirty="0">
                          <a:latin typeface="Times New Roman" panose="02020603050405020304" pitchFamily="18" charset="0"/>
                          <a:cs typeface="Times New Roman" panose="02020603050405020304" pitchFamily="18" charset="0"/>
                        </a:rPr>
                        <a:t>also want to add license plate</a:t>
                      </a:r>
                      <a:r>
                        <a:rPr lang="en-US" altLang="en-IN" sz="1800"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18443" y="705914"/>
            <a:ext cx="11290852" cy="5980430"/>
          </a:xfrm>
          <a:prstGeom prst="rect">
            <a:avLst/>
          </a:prstGeom>
          <a:noFill/>
        </p:spPr>
        <p:txBody>
          <a:bodyPr wrap="square">
            <a:spAutoFit/>
          </a:bodyPr>
          <a:lstStyle/>
          <a:p>
            <a:pPr algn="ctr"/>
            <a:r>
              <a:rPr lang="en-IN" sz="3600" b="1" u="sng" dirty="0">
                <a:latin typeface="Times New Roman" panose="02020603050405020304" pitchFamily="18" charset="0"/>
                <a:cs typeface="Times New Roman" panose="02020603050405020304" pitchFamily="18" charset="0"/>
              </a:rPr>
              <a:t>Project Objectives</a:t>
            </a:r>
          </a:p>
          <a:p>
            <a:pPr algn="ctr"/>
            <a:endParaRPr lang="en-IN" sz="3600" b="1" dirty="0">
              <a:latin typeface="Times New Roman" panose="02020603050405020304" pitchFamily="18" charset="0"/>
              <a:cs typeface="Times New Roman" panose="02020603050405020304" pitchFamily="18" charset="0"/>
            </a:endParaRPr>
          </a:p>
          <a:p>
            <a:pPr algn="ctr"/>
            <a:endParaRPr lang="en-IN" sz="3600" b="1" dirty="0">
              <a:latin typeface="Times New Roman" panose="02020603050405020304" pitchFamily="18" charset="0"/>
              <a:cs typeface="Times New Roman" panose="02020603050405020304" pitchFamily="18" charset="0"/>
            </a:endParaRPr>
          </a:p>
          <a:p>
            <a:pPr marL="0" indent="0">
              <a:buNone/>
            </a:pPr>
            <a:r>
              <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The present work has been planned to fulfil the following objectives:</a:t>
            </a:r>
            <a:endPar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00000"/>
              </a:lnSpc>
              <a:spcAft>
                <a:spcPts val="1000"/>
              </a:spcAft>
              <a:buNone/>
            </a:pPr>
            <a:r>
              <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1. Identify the two-wheeler</a:t>
            </a:r>
            <a:r>
              <a:rPr lang="en-US" alt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 vehicles </a:t>
            </a:r>
            <a:r>
              <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by creating bounding boxes </a:t>
            </a:r>
            <a:endPar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00000"/>
              </a:lnSpc>
              <a:spcAft>
                <a:spcPts val="1000"/>
              </a:spcAft>
              <a:buNone/>
            </a:pPr>
            <a:r>
              <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(object  detection)</a:t>
            </a:r>
            <a:r>
              <a:rPr lang="en-US" alt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a:t>
            </a:r>
            <a:endPar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50000"/>
              </a:lnSpc>
              <a:spcAft>
                <a:spcPts val="1000"/>
              </a:spcAft>
              <a:buNone/>
            </a:pPr>
            <a:r>
              <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2. Classify the identified image into Bike or Scooter.</a:t>
            </a:r>
            <a:endPar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50000"/>
              </a:lnSpc>
              <a:spcAft>
                <a:spcPts val="1000"/>
              </a:spcAft>
              <a:buNone/>
            </a:pPr>
            <a:r>
              <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mn-ea"/>
              </a:rPr>
              <a:t>3. Evaluate the model accuracy of YOLOV5 and testing the model on various classes.</a:t>
            </a:r>
            <a:endParaRPr lang="en-IN"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lvl="0" indent="0" algn="l" rtl="0">
              <a:spcBef>
                <a:spcPts val="0"/>
              </a:spcBef>
              <a:spcAft>
                <a:spcPts val="1600"/>
              </a:spcAft>
              <a:buNone/>
            </a:pPr>
            <a:endParaRPr sz="2400" dirty="0">
              <a:latin typeface="Times New Roman" panose="02020603050405020304" pitchFamily="18" charset="0"/>
              <a:cs typeface="Times New Roman" panose="02020603050405020304" pitchFamily="18" charset="0"/>
            </a:endParaRPr>
          </a:p>
          <a:p>
            <a:pPr algn="just">
              <a:lnSpc>
                <a:spcPct val="150000"/>
              </a:lnSpc>
              <a:spcAft>
                <a:spcPts val="1000"/>
              </a:spcAft>
            </a:pP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5397" y="203223"/>
            <a:ext cx="11661912" cy="922020"/>
          </a:xfrm>
          <a:prstGeom prst="rect">
            <a:avLst/>
          </a:prstGeom>
          <a:noFill/>
        </p:spPr>
        <p:txBody>
          <a:bodyPr wrap="square">
            <a:spAutoFit/>
          </a:bodyPr>
          <a:lstStyle/>
          <a:p>
            <a:pPr marL="270510" marR="60325" algn="ctr">
              <a:lnSpc>
                <a:spcPct val="150000"/>
              </a:lnSpc>
              <a:spcAft>
                <a:spcPts val="1000"/>
              </a:spcAft>
            </a:pPr>
            <a:r>
              <a:rPr lang="en-US" altLang="en-IN" sz="3600" b="1" u="sng" dirty="0">
                <a:latin typeface="Times New Roman" panose="02020603050405020304" pitchFamily="18" charset="0"/>
                <a:cs typeface="Times New Roman" panose="02020603050405020304" pitchFamily="18" charset="0"/>
              </a:rPr>
              <a:t>Proposed Methodology</a:t>
            </a:r>
          </a:p>
        </p:txBody>
      </p:sp>
      <p:sp>
        <p:nvSpPr>
          <p:cNvPr id="2" name="Rectangle 1"/>
          <p:cNvSpPr/>
          <p:nvPr/>
        </p:nvSpPr>
        <p:spPr>
          <a:xfrm>
            <a:off x="546847" y="1846729"/>
            <a:ext cx="1945341" cy="1272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Times New Roman" panose="02020603050405020304" pitchFamily="18" charset="0"/>
                <a:cs typeface="Times New Roman" panose="02020603050405020304" pitchFamily="18" charset="0"/>
              </a:rPr>
              <a:t>Gathering required Video Data</a:t>
            </a:r>
          </a:p>
        </p:txBody>
      </p:sp>
      <p:sp>
        <p:nvSpPr>
          <p:cNvPr id="3" name="Rectangle 2"/>
          <p:cNvSpPr/>
          <p:nvPr/>
        </p:nvSpPr>
        <p:spPr>
          <a:xfrm>
            <a:off x="3541059" y="1846729"/>
            <a:ext cx="1945341" cy="1272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p:nvSpPr>
        <p:spPr>
          <a:xfrm>
            <a:off x="6535273" y="1846729"/>
            <a:ext cx="1945341" cy="1272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p:cNvSpPr/>
          <p:nvPr/>
        </p:nvSpPr>
        <p:spPr>
          <a:xfrm>
            <a:off x="9484659" y="1855261"/>
            <a:ext cx="1945341" cy="1272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IN"/>
              <a:t>Preparing the dataset</a:t>
            </a:r>
          </a:p>
        </p:txBody>
      </p:sp>
      <p:sp>
        <p:nvSpPr>
          <p:cNvPr id="7" name="Rectangle 6"/>
          <p:cNvSpPr/>
          <p:nvPr/>
        </p:nvSpPr>
        <p:spPr>
          <a:xfrm>
            <a:off x="9484659" y="4096871"/>
            <a:ext cx="1945341" cy="1272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p:cNvSpPr/>
          <p:nvPr/>
        </p:nvSpPr>
        <p:spPr>
          <a:xfrm>
            <a:off x="6535272" y="4096871"/>
            <a:ext cx="1945341" cy="1272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p:cNvSpPr/>
          <p:nvPr/>
        </p:nvSpPr>
        <p:spPr>
          <a:xfrm>
            <a:off x="3541059" y="4069977"/>
            <a:ext cx="1945341" cy="1272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546847" y="4096871"/>
            <a:ext cx="1945341" cy="1272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IN" b="1" dirty="0">
                <a:latin typeface="Times New Roman" panose="02020603050405020304" pitchFamily="18" charset="0"/>
                <a:cs typeface="Times New Roman" panose="02020603050405020304" pitchFamily="18" charset="0"/>
              </a:rPr>
              <a:t>Obtaining the classification output</a:t>
            </a:r>
          </a:p>
        </p:txBody>
      </p:sp>
      <p:sp>
        <p:nvSpPr>
          <p:cNvPr id="13" name="TextBox 12"/>
          <p:cNvSpPr txBox="1"/>
          <p:nvPr/>
        </p:nvSpPr>
        <p:spPr>
          <a:xfrm>
            <a:off x="3661636" y="2021558"/>
            <a:ext cx="1704185" cy="922020"/>
          </a:xfrm>
          <a:prstGeom prst="rect">
            <a:avLst/>
          </a:prstGeom>
          <a:noFill/>
        </p:spPr>
        <p:txBody>
          <a:bodyPr wrap="square" rtlCol="0">
            <a:spAutoFit/>
          </a:bodyPr>
          <a:lstStyle/>
          <a:p>
            <a:pPr algn="ctr"/>
            <a:r>
              <a:rPr lang="en-IN" b="1" dirty="0">
                <a:solidFill>
                  <a:schemeClr val="bg1"/>
                </a:solidFill>
                <a:latin typeface="Times New Roman" panose="02020603050405020304" pitchFamily="18" charset="0"/>
                <a:cs typeface="Times New Roman" panose="02020603050405020304" pitchFamily="18" charset="0"/>
              </a:rPr>
              <a:t>Generate frames from input video</a:t>
            </a:r>
          </a:p>
        </p:txBody>
      </p:sp>
      <p:sp>
        <p:nvSpPr>
          <p:cNvPr id="15" name="TextBox 14"/>
          <p:cNvSpPr txBox="1"/>
          <p:nvPr/>
        </p:nvSpPr>
        <p:spPr>
          <a:xfrm>
            <a:off x="6534785" y="1902460"/>
            <a:ext cx="1762125" cy="1198880"/>
          </a:xfrm>
          <a:prstGeom prst="rect">
            <a:avLst/>
          </a:prstGeom>
          <a:noFill/>
        </p:spPr>
        <p:txBody>
          <a:bodyPr wrap="square" rtlCol="0">
            <a:spAutoFit/>
          </a:bodyPr>
          <a:lstStyle/>
          <a:p>
            <a:pPr algn="ctr"/>
            <a:r>
              <a:rPr lang="en-US" altLang="en-IN" b="1" dirty="0">
                <a:solidFill>
                  <a:schemeClr val="bg1"/>
                </a:solidFill>
                <a:latin typeface="Times New Roman" panose="02020603050405020304" pitchFamily="18" charset="0"/>
                <a:cs typeface="Times New Roman" panose="02020603050405020304" pitchFamily="18" charset="0"/>
              </a:rPr>
              <a:t>Frames are annotated with makesence.ai tool</a:t>
            </a:r>
          </a:p>
        </p:txBody>
      </p:sp>
      <p:sp>
        <p:nvSpPr>
          <p:cNvPr id="17" name="TextBox 16"/>
          <p:cNvSpPr txBox="1"/>
          <p:nvPr/>
        </p:nvSpPr>
        <p:spPr>
          <a:xfrm>
            <a:off x="9528810" y="4150995"/>
            <a:ext cx="1874520" cy="922020"/>
          </a:xfrm>
          <a:prstGeom prst="rect">
            <a:avLst/>
          </a:prstGeom>
          <a:noFill/>
        </p:spPr>
        <p:txBody>
          <a:bodyPr wrap="square" rtlCol="0">
            <a:spAutoFit/>
          </a:bodyPr>
          <a:lstStyle/>
          <a:p>
            <a:pPr algn="ctr"/>
            <a:r>
              <a:rPr lang="en-US" altLang="en-IN" b="1" dirty="0">
                <a:solidFill>
                  <a:schemeClr val="bg1"/>
                </a:solidFill>
                <a:latin typeface="Times New Roman" panose="02020603050405020304" pitchFamily="18" charset="0"/>
                <a:cs typeface="Times New Roman" panose="02020603050405020304" pitchFamily="18" charset="0"/>
              </a:rPr>
              <a:t>Deploying the dataset into yolov5 model</a:t>
            </a:r>
          </a:p>
        </p:txBody>
      </p:sp>
      <p:sp>
        <p:nvSpPr>
          <p:cNvPr id="19" name="TextBox 18"/>
          <p:cNvSpPr txBox="1"/>
          <p:nvPr/>
        </p:nvSpPr>
        <p:spPr>
          <a:xfrm>
            <a:off x="6546215" y="4134485"/>
            <a:ext cx="1979295" cy="922020"/>
          </a:xfrm>
          <a:prstGeom prst="rect">
            <a:avLst/>
          </a:prstGeom>
          <a:noFill/>
        </p:spPr>
        <p:txBody>
          <a:bodyPr wrap="square" rtlCol="0">
            <a:spAutoFit/>
          </a:bodyPr>
          <a:lstStyle/>
          <a:p>
            <a:pPr algn="ctr"/>
            <a:r>
              <a:rPr lang="en-US" altLang="en-IN" b="1" dirty="0">
                <a:solidFill>
                  <a:schemeClr val="bg1"/>
                </a:solidFill>
                <a:latin typeface="Times New Roman" panose="02020603050405020304" pitchFamily="18" charset="0"/>
                <a:cs typeface="Times New Roman" panose="02020603050405020304" pitchFamily="18" charset="0"/>
              </a:rPr>
              <a:t>Training the yolov5 model with the dataset</a:t>
            </a:r>
          </a:p>
        </p:txBody>
      </p:sp>
      <p:sp>
        <p:nvSpPr>
          <p:cNvPr id="20" name="TextBox 19"/>
          <p:cNvSpPr txBox="1"/>
          <p:nvPr/>
        </p:nvSpPr>
        <p:spPr>
          <a:xfrm>
            <a:off x="3806191" y="4375611"/>
            <a:ext cx="1407459" cy="645160"/>
          </a:xfrm>
          <a:prstGeom prst="rect">
            <a:avLst/>
          </a:prstGeom>
          <a:noFill/>
        </p:spPr>
        <p:txBody>
          <a:bodyPr wrap="square" rtlCol="0">
            <a:spAutoFit/>
          </a:bodyPr>
          <a:lstStyle/>
          <a:p>
            <a:pPr algn="ctr"/>
            <a:r>
              <a:rPr lang="en-US" altLang="en-IN" b="1" dirty="0">
                <a:solidFill>
                  <a:schemeClr val="bg1"/>
                </a:solidFill>
                <a:latin typeface="Times New Roman" panose="02020603050405020304" pitchFamily="18" charset="0"/>
                <a:cs typeface="Times New Roman" panose="02020603050405020304" pitchFamily="18" charset="0"/>
              </a:rPr>
              <a:t>Testing the model</a:t>
            </a:r>
          </a:p>
        </p:txBody>
      </p:sp>
      <p:sp>
        <p:nvSpPr>
          <p:cNvPr id="22" name="Arrow: Right 21"/>
          <p:cNvSpPr/>
          <p:nvPr/>
        </p:nvSpPr>
        <p:spPr>
          <a:xfrm>
            <a:off x="2527419" y="2272299"/>
            <a:ext cx="978408" cy="484632"/>
          </a:xfrm>
          <a:prstGeom prst="rightArrow">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3" name="Arrow: Right 22"/>
          <p:cNvSpPr/>
          <p:nvPr/>
        </p:nvSpPr>
        <p:spPr>
          <a:xfrm>
            <a:off x="5549288" y="2272299"/>
            <a:ext cx="978408" cy="484632"/>
          </a:xfrm>
          <a:prstGeom prst="rightArrow">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4" name="Arrow: Right 23"/>
          <p:cNvSpPr/>
          <p:nvPr/>
        </p:nvSpPr>
        <p:spPr>
          <a:xfrm>
            <a:off x="8506250" y="2272299"/>
            <a:ext cx="978408" cy="484632"/>
          </a:xfrm>
          <a:prstGeom prst="rightArrow">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5" name="Arrow: Down 24"/>
          <p:cNvSpPr/>
          <p:nvPr/>
        </p:nvSpPr>
        <p:spPr>
          <a:xfrm>
            <a:off x="10174941" y="3181998"/>
            <a:ext cx="555811" cy="914871"/>
          </a:xfrm>
          <a:prstGeom prst="down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Arrow: Left 25"/>
          <p:cNvSpPr/>
          <p:nvPr/>
        </p:nvSpPr>
        <p:spPr>
          <a:xfrm>
            <a:off x="8480612" y="4536040"/>
            <a:ext cx="978408" cy="484632"/>
          </a:xfrm>
          <a:prstGeom prst="lef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Arrow: Left 26"/>
          <p:cNvSpPr/>
          <p:nvPr/>
        </p:nvSpPr>
        <p:spPr>
          <a:xfrm>
            <a:off x="5513298" y="4571898"/>
            <a:ext cx="978408" cy="484632"/>
          </a:xfrm>
          <a:prstGeom prst="lef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Arrow: Left 27"/>
          <p:cNvSpPr/>
          <p:nvPr/>
        </p:nvSpPr>
        <p:spPr>
          <a:xfrm>
            <a:off x="2527419" y="4491048"/>
            <a:ext cx="978408" cy="484632"/>
          </a:xfrm>
          <a:prstGeom prst="lef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713190"/>
            <a:ext cx="9144000" cy="536022"/>
          </a:xfrm>
        </p:spPr>
        <p:txBody>
          <a:bodyPr>
            <a:noAutofit/>
          </a:bodyPr>
          <a:lstStyle/>
          <a:p>
            <a:pPr algn="ctr"/>
            <a:r>
              <a:rPr lang="en-US" sz="4000" b="1" u="sng" dirty="0">
                <a:latin typeface="Times New Roman" panose="02020603050405020304" pitchFamily="18" charset="0"/>
                <a:cs typeface="Times New Roman" panose="02020603050405020304" pitchFamily="18" charset="0"/>
              </a:rPr>
              <a:t>Content</a:t>
            </a:r>
            <a:endParaRPr lang="en-IN" sz="4000" b="1"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57637" y="1616765"/>
            <a:ext cx="11820939" cy="5474598"/>
          </a:xfrm>
        </p:spPr>
        <p:txBody>
          <a:bodyPr/>
          <a:lstStyle/>
          <a:p>
            <a:pPr lvl="1">
              <a:lnSpc>
                <a:spcPct val="150000"/>
              </a:lnSpc>
            </a:pPr>
            <a:r>
              <a:rPr lang="en-IN" dirty="0">
                <a:latin typeface="Times New Roman" panose="02020603050405020304" pitchFamily="18" charset="0"/>
                <a:cs typeface="Times New Roman" panose="02020603050405020304" pitchFamily="18" charset="0"/>
              </a:rPr>
              <a:t>Abstract</a:t>
            </a:r>
          </a:p>
          <a:p>
            <a:pPr lvl="1">
              <a:lnSpc>
                <a:spcPct val="150000"/>
              </a:lnSpc>
            </a:pPr>
            <a:r>
              <a:rPr lang="en-IN" dirty="0">
                <a:latin typeface="Times New Roman" panose="02020603050405020304" pitchFamily="18" charset="0"/>
                <a:cs typeface="Times New Roman" panose="02020603050405020304" pitchFamily="18" charset="0"/>
              </a:rPr>
              <a:t>Introduction</a:t>
            </a:r>
          </a:p>
          <a:p>
            <a:pPr lvl="1">
              <a:lnSpc>
                <a:spcPct val="150000"/>
              </a:lnSpc>
            </a:pPr>
            <a:r>
              <a:rPr lang="en-IN" dirty="0">
                <a:latin typeface="Times New Roman" panose="02020603050405020304" pitchFamily="18" charset="0"/>
                <a:cs typeface="Times New Roman" panose="02020603050405020304" pitchFamily="18" charset="0"/>
              </a:rPr>
              <a:t>Literatu</a:t>
            </a:r>
            <a:r>
              <a:rPr lang="en-US" altLang="en-IN" dirty="0">
                <a:latin typeface="Times New Roman" panose="02020603050405020304" pitchFamily="18" charset="0"/>
                <a:cs typeface="Times New Roman" panose="02020603050405020304" pitchFamily="18" charset="0"/>
              </a:rPr>
              <a:t>re Survey</a:t>
            </a:r>
            <a:endParaRPr lang="en-IN" dirty="0">
              <a:latin typeface="Times New Roman" panose="02020603050405020304" pitchFamily="18" charset="0"/>
              <a:cs typeface="Times New Roman" panose="02020603050405020304" pitchFamily="18" charset="0"/>
            </a:endParaRPr>
          </a:p>
          <a:p>
            <a:pPr lvl="1">
              <a:lnSpc>
                <a:spcPct val="150000"/>
              </a:lnSpc>
            </a:pPr>
            <a:r>
              <a:rPr lang="en-IN" dirty="0">
                <a:latin typeface="Times New Roman" panose="02020603050405020304" pitchFamily="18" charset="0"/>
                <a:cs typeface="Times New Roman" panose="02020603050405020304" pitchFamily="18" charset="0"/>
              </a:rPr>
              <a:t>Project objectives</a:t>
            </a:r>
          </a:p>
          <a:p>
            <a:pPr lvl="1">
              <a:lnSpc>
                <a:spcPct val="150000"/>
              </a:lnSpc>
            </a:pPr>
            <a:r>
              <a:rPr lang="en-IN" dirty="0">
                <a:latin typeface="Times New Roman" panose="02020603050405020304" pitchFamily="18" charset="0"/>
                <a:cs typeface="Times New Roman" panose="02020603050405020304" pitchFamily="18" charset="0"/>
              </a:rPr>
              <a:t>Proposed Methodology</a:t>
            </a:r>
          </a:p>
          <a:p>
            <a:pPr lvl="1">
              <a:lnSpc>
                <a:spcPct val="150000"/>
              </a:lnSpc>
            </a:pPr>
            <a:r>
              <a:rPr lang="en-IN" dirty="0">
                <a:latin typeface="Times New Roman" panose="02020603050405020304" pitchFamily="18" charset="0"/>
                <a:cs typeface="Times New Roman" panose="02020603050405020304" pitchFamily="18" charset="0"/>
              </a:rPr>
              <a:t>Project Outcomes</a:t>
            </a:r>
          </a:p>
          <a:p>
            <a:pPr lvl="1">
              <a:lnSpc>
                <a:spcPct val="150000"/>
              </a:lnSpc>
            </a:pPr>
            <a:r>
              <a:rPr lang="en-IN" dirty="0">
                <a:latin typeface="Times New Roman" panose="02020603050405020304" pitchFamily="18" charset="0"/>
                <a:cs typeface="Times New Roman" panose="02020603050405020304" pitchFamily="18" charset="0"/>
              </a:rPr>
              <a:t>References</a:t>
            </a:r>
          </a:p>
          <a:p>
            <a:pPr marL="0" indent="0">
              <a:buNone/>
            </a:pPr>
            <a:endParaRPr lang="en-IN" dirty="0"/>
          </a:p>
          <a:p>
            <a:pPr lvl="1" algn="ct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b="1" u="sng">
                <a:latin typeface="Times New Roman" panose="02020603050405020304" pitchFamily="18" charset="0"/>
                <a:cs typeface="Times New Roman" panose="02020603050405020304" pitchFamily="18" charset="0"/>
              </a:rPr>
              <a:t>Yolov5 Model</a:t>
            </a:r>
          </a:p>
        </p:txBody>
      </p:sp>
      <p:sp>
        <p:nvSpPr>
          <p:cNvPr id="3" name="Content Placeholder 2"/>
          <p:cNvSpPr>
            <a:spLocks noGrp="1"/>
          </p:cNvSpPr>
          <p:nvPr>
            <p:ph idx="1"/>
          </p:nvPr>
        </p:nvSpPr>
        <p:spPr>
          <a:xfrm>
            <a:off x="838200" y="2038350"/>
            <a:ext cx="10515600" cy="4351338"/>
          </a:xfrm>
        </p:spPr>
        <p:txBody>
          <a:bodyPr>
            <a:normAutofit/>
          </a:bodyPr>
          <a:lstStyle/>
          <a:p>
            <a:pPr marL="0" indent="0" algn="l">
              <a:buNone/>
            </a:pPr>
            <a:r>
              <a:rPr lang="en-US" sz="2400" dirty="0">
                <a:solidFill>
                  <a:srgbClr val="000000"/>
                </a:solidFill>
                <a:effectLst/>
                <a:latin typeface="Times New Roman" panose="02020603050405020304" pitchFamily="18" charset="0"/>
                <a:cs typeface="Times New Roman" panose="02020603050405020304" pitchFamily="18" charset="0"/>
                <a:sym typeface="+mn-ea"/>
              </a:rPr>
              <a:t>YOLOv5 is a new-generation target detection network of the YOLO series. It is a product of continuous integration and innovation based on YOLOv3 and YOLOv4. Secondly, YOLOv5 has achieved better results in PASCAL VOC and COCO object detection tasks; so, this article uses the YOLOv5 detection network to detect the construction workers’ helmet wearing. </a:t>
            </a:r>
            <a:endParaRPr lang="en-US" sz="2400" b="0" i="0" dirty="0">
              <a:solidFill>
                <a:srgbClr val="000000"/>
              </a:solidFill>
              <a:effectLst/>
              <a:latin typeface="Times New Roman" panose="02020603050405020304" pitchFamily="18" charset="0"/>
              <a:cs typeface="Times New Roman" panose="02020603050405020304" pitchFamily="18" charset="0"/>
            </a:endParaRPr>
          </a:p>
          <a:p>
            <a:pPr algn="l"/>
            <a:endParaRPr lang="en-US" sz="2400" dirty="0">
              <a:latin typeface="Times New Roman" panose="02020603050405020304" pitchFamily="18" charset="0"/>
              <a:cs typeface="Times New Roman" panose="02020603050405020304" pitchFamily="18" charset="0"/>
            </a:endParaRPr>
          </a:p>
          <a:p>
            <a:pPr marL="0" indent="0" algn="l">
              <a:buNone/>
            </a:pPr>
            <a:r>
              <a:rPr lang="en-US" sz="2400" dirty="0">
                <a:solidFill>
                  <a:srgbClr val="000000"/>
                </a:solidFill>
                <a:effectLst/>
                <a:latin typeface="Times New Roman" panose="02020603050405020304" pitchFamily="18" charset="0"/>
                <a:cs typeface="Times New Roman" panose="02020603050405020304" pitchFamily="18" charset="0"/>
                <a:sym typeface="+mn-ea"/>
              </a:rPr>
              <a:t>The YOLOv5 object detection network official gave four network models: YOLOv5s, YOLOv5m, YOLOv51, and YOLOv5x. The three models of YOLOv5m, YOLOv51, and YOLOv5x are the products of continuous deepening and widening based on YOLOv5s. The YOLOv5 network structure is divided into four parts: input, backbone, neck, and prediction.</a:t>
            </a:r>
            <a:endParaRPr lang="en-IN" sz="2400" dirty="0">
              <a:latin typeface="Times New Roman" panose="02020603050405020304" pitchFamily="18" charset="0"/>
              <a:cs typeface="Times New Roman" panose="02020603050405020304" pitchFamily="18" charset="0"/>
            </a:endParaRPr>
          </a:p>
          <a:p>
            <a:pPr algn="l"/>
            <a:endParaRPr 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b="1" u="sng">
                <a:latin typeface="Times New Roman" panose="02020603050405020304" pitchFamily="18" charset="0"/>
                <a:cs typeface="Times New Roman" panose="02020603050405020304" pitchFamily="18" charset="0"/>
              </a:rPr>
              <a:t>Training the model:</a:t>
            </a:r>
          </a:p>
        </p:txBody>
      </p:sp>
      <p:sp>
        <p:nvSpPr>
          <p:cNvPr id="3" name="Content Placeholder 2"/>
          <p:cNvSpPr>
            <a:spLocks noGrp="1"/>
          </p:cNvSpPr>
          <p:nvPr>
            <p:ph idx="1"/>
          </p:nvPr>
        </p:nvSpPr>
        <p:spPr/>
        <p:txBody>
          <a:bodyPr>
            <a:normAutofit fontScale="90000" lnSpcReduction="10000"/>
          </a:bodyPr>
          <a:lstStyle/>
          <a:p>
            <a:pPr marL="342900" indent="-342900" algn="just">
              <a:lnSpc>
                <a:spcPct val="100000"/>
              </a:lnSpc>
              <a:buAutoNum type="arabicPeriod"/>
            </a:pPr>
            <a:r>
              <a:rPr lang="en-IN" sz="2665" dirty="0">
                <a:latin typeface="Times New Roman" panose="02020603050405020304" pitchFamily="18" charset="0"/>
                <a:cs typeface="Times New Roman" panose="02020603050405020304" pitchFamily="18" charset="0"/>
                <a:sym typeface="+mn-ea"/>
              </a:rPr>
              <a:t>The major aim of the project is to improve the training capability of the YOLOV5 model to work accurately on real-time traffic conditions and for that purpose we are training the model for the particular classes of bike and scooter.</a:t>
            </a:r>
            <a:endParaRPr lang="en-IN" sz="2665" dirty="0">
              <a:latin typeface="Times New Roman" panose="02020603050405020304" pitchFamily="18" charset="0"/>
              <a:cs typeface="Times New Roman" panose="02020603050405020304" pitchFamily="18" charset="0"/>
            </a:endParaRPr>
          </a:p>
          <a:p>
            <a:pPr marL="342900" indent="-342900" algn="just">
              <a:lnSpc>
                <a:spcPct val="100000"/>
              </a:lnSpc>
              <a:buAutoNum type="arabicPeriod"/>
            </a:pPr>
            <a:r>
              <a:rPr lang="en-IN" sz="2665" dirty="0">
                <a:latin typeface="Times New Roman" panose="02020603050405020304" pitchFamily="18" charset="0"/>
                <a:cs typeface="Times New Roman" panose="02020603050405020304" pitchFamily="18" charset="0"/>
                <a:sym typeface="+mn-ea"/>
              </a:rPr>
              <a:t>The extracted frames are annotated using </a:t>
            </a:r>
            <a:r>
              <a:rPr lang="en-IN" sz="2665" b="1" dirty="0">
                <a:latin typeface="Times New Roman" panose="02020603050405020304" pitchFamily="18" charset="0"/>
                <a:cs typeface="Times New Roman" panose="02020603050405020304" pitchFamily="18" charset="0"/>
                <a:sym typeface="+mn-ea"/>
              </a:rPr>
              <a:t>Makesense.ai </a:t>
            </a:r>
            <a:r>
              <a:rPr lang="en-IN" sz="2665" dirty="0">
                <a:latin typeface="Times New Roman" panose="02020603050405020304" pitchFamily="18" charset="0"/>
                <a:cs typeface="Times New Roman" panose="02020603050405020304" pitchFamily="18" charset="0"/>
                <a:sym typeface="+mn-ea"/>
              </a:rPr>
              <a:t>tool and the labels of the annotated image are exported.</a:t>
            </a:r>
            <a:endParaRPr lang="en-IN" sz="2500" dirty="0">
              <a:latin typeface="Times New Roman" panose="02020603050405020304" pitchFamily="18" charset="0"/>
              <a:cs typeface="Times New Roman" panose="02020603050405020304" pitchFamily="18" charset="0"/>
            </a:endParaRPr>
          </a:p>
          <a:p>
            <a:pPr marL="342900" indent="-342900" algn="just">
              <a:lnSpc>
                <a:spcPct val="100000"/>
              </a:lnSpc>
              <a:buAutoNum type="arabicPeriod"/>
            </a:pPr>
            <a:r>
              <a:rPr lang="en-IN" sz="2665" dirty="0">
                <a:latin typeface="Times New Roman" panose="02020603050405020304" pitchFamily="18" charset="0"/>
                <a:cs typeface="Times New Roman" panose="02020603050405020304" pitchFamily="18" charset="0"/>
                <a:sym typeface="+mn-ea"/>
              </a:rPr>
              <a:t>The image dataset is divided into training, validation and testing dataset and exported to the </a:t>
            </a:r>
            <a:r>
              <a:rPr lang="en-IN" sz="2665" b="1" dirty="0">
                <a:latin typeface="Times New Roman" panose="02020603050405020304" pitchFamily="18" charset="0"/>
                <a:cs typeface="Times New Roman" panose="02020603050405020304" pitchFamily="18" charset="0"/>
                <a:sym typeface="+mn-ea"/>
              </a:rPr>
              <a:t>Google colab</a:t>
            </a:r>
            <a:r>
              <a:rPr lang="en-IN" sz="2665" dirty="0">
                <a:latin typeface="Times New Roman" panose="02020603050405020304" pitchFamily="18" charset="0"/>
                <a:cs typeface="Times New Roman" panose="02020603050405020304" pitchFamily="18" charset="0"/>
                <a:sym typeface="+mn-ea"/>
              </a:rPr>
              <a:t>.</a:t>
            </a:r>
            <a:endParaRPr lang="en-IN" sz="2665" dirty="0">
              <a:latin typeface="Times New Roman" panose="02020603050405020304" pitchFamily="18" charset="0"/>
              <a:cs typeface="Times New Roman" panose="02020603050405020304" pitchFamily="18" charset="0"/>
            </a:endParaRPr>
          </a:p>
          <a:p>
            <a:pPr marL="342900" indent="-342900" algn="just">
              <a:lnSpc>
                <a:spcPct val="100000"/>
              </a:lnSpc>
              <a:buAutoNum type="arabicPeriod"/>
            </a:pPr>
            <a:r>
              <a:rPr lang="en-IN" sz="2665" dirty="0">
                <a:latin typeface="Times New Roman" panose="02020603050405020304" pitchFamily="18" charset="0"/>
                <a:cs typeface="Times New Roman" panose="02020603050405020304" pitchFamily="18" charset="0"/>
                <a:sym typeface="+mn-ea"/>
              </a:rPr>
              <a:t>The YOLOV5 model is installed and the dataset is deployed in the training model and the model is trained until a better accuracy is obtained with test data.</a:t>
            </a:r>
            <a:endParaRPr lang="en-IN" sz="2665" dirty="0">
              <a:latin typeface="Times New Roman" panose="02020603050405020304" pitchFamily="18" charset="0"/>
              <a:cs typeface="Times New Roman" panose="02020603050405020304" pitchFamily="18" charset="0"/>
            </a:endParaRPr>
          </a:p>
          <a:p>
            <a:pPr marL="342900" indent="-342900" algn="just">
              <a:lnSpc>
                <a:spcPct val="100000"/>
              </a:lnSpc>
              <a:buAutoNum type="arabicPeriod"/>
            </a:pPr>
            <a:r>
              <a:rPr lang="en-IN" sz="2665" dirty="0">
                <a:latin typeface="Times New Roman" panose="02020603050405020304" pitchFamily="18" charset="0"/>
                <a:cs typeface="Times New Roman" panose="02020603050405020304" pitchFamily="18" charset="0"/>
                <a:sym typeface="+mn-ea"/>
              </a:rPr>
              <a:t>Once the training of the model is done the video file is imported into the yolov5 environment and the target class is detected in every layer of the video file.</a:t>
            </a:r>
            <a:endParaRPr lang="en-IN" sz="2665" dirty="0">
              <a:latin typeface="Times New Roman" panose="02020603050405020304" pitchFamily="18" charset="0"/>
              <a:cs typeface="Times New Roman" panose="02020603050405020304" pitchFamily="18" charset="0"/>
            </a:endParaRPr>
          </a:p>
          <a:p>
            <a:pPr>
              <a:lnSpc>
                <a:spcPct val="100000"/>
              </a:lnSpc>
            </a:pPr>
            <a:endParaRPr lang="en-US" sz="2665">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b="1">
                <a:latin typeface="Times New Roman" panose="02020603050405020304" pitchFamily="18" charset="0"/>
                <a:cs typeface="Times New Roman" panose="02020603050405020304" pitchFamily="18" charset="0"/>
              </a:rPr>
              <a:t>Annotated Images</a:t>
            </a:r>
          </a:p>
        </p:txBody>
      </p:sp>
      <p:pic>
        <p:nvPicPr>
          <p:cNvPr id="4" name="Content Placeholder 3"/>
          <p:cNvPicPr>
            <a:picLocks noGrp="1" noChangeAspect="1"/>
          </p:cNvPicPr>
          <p:nvPr>
            <p:ph sz="half" idx="1"/>
          </p:nvPr>
        </p:nvPicPr>
        <p:blipFill>
          <a:blip r:embed="rId2"/>
          <a:stretch>
            <a:fillRect/>
          </a:stretch>
        </p:blipFill>
        <p:spPr>
          <a:xfrm>
            <a:off x="838200" y="2286635"/>
            <a:ext cx="5181600" cy="3412490"/>
          </a:xfrm>
          <a:prstGeom prst="rect">
            <a:avLst/>
          </a:prstGeom>
        </p:spPr>
      </p:pic>
      <p:pic>
        <p:nvPicPr>
          <p:cNvPr id="6" name="Content Placeholder 5"/>
          <p:cNvPicPr>
            <a:picLocks noGrp="1" noChangeAspect="1"/>
          </p:cNvPicPr>
          <p:nvPr>
            <p:ph sz="half" idx="2"/>
          </p:nvPr>
        </p:nvPicPr>
        <p:blipFill>
          <a:blip r:embed="rId3"/>
          <a:stretch>
            <a:fillRect/>
          </a:stretch>
        </p:blipFill>
        <p:spPr>
          <a:xfrm>
            <a:off x="6111875" y="2286635"/>
            <a:ext cx="5241925" cy="341249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2084" y="646287"/>
            <a:ext cx="11701669" cy="3599815"/>
          </a:xfrm>
          <a:prstGeom prst="rect">
            <a:avLst/>
          </a:prstGeom>
          <a:noFill/>
        </p:spPr>
        <p:txBody>
          <a:bodyPr wrap="square">
            <a:spAutoFit/>
          </a:bodyPr>
          <a:lstStyle/>
          <a:p>
            <a:pPr algn="ctr"/>
            <a:r>
              <a:rPr lang="en-IN" sz="3600" b="1" u="sng" dirty="0">
                <a:latin typeface="Times New Roman" panose="02020603050405020304" pitchFamily="18" charset="0"/>
                <a:cs typeface="Times New Roman" panose="02020603050405020304" pitchFamily="18" charset="0"/>
              </a:rPr>
              <a:t>Project outcomes</a:t>
            </a:r>
            <a:endParaRPr lang="en-IN" sz="3600" b="1" dirty="0">
              <a:latin typeface="Times New Roman" panose="02020603050405020304" pitchFamily="18" charset="0"/>
              <a:cs typeface="Times New Roman" panose="02020603050405020304" pitchFamily="18" charset="0"/>
            </a:endParaRPr>
          </a:p>
          <a:p>
            <a:pPr>
              <a:lnSpc>
                <a:spcPct val="200000"/>
              </a:lnSpc>
            </a:pPr>
            <a:endParaRPr lang="en-IN" sz="2400" b="1" dirty="0">
              <a:solidFill>
                <a:srgbClr val="002060"/>
              </a:solidFill>
              <a:latin typeface="Times New Roman" panose="02020603050405020304" pitchFamily="18" charset="0"/>
              <a:cs typeface="Times New Roman" panose="02020603050405020304" pitchFamily="18" charset="0"/>
            </a:endParaRPr>
          </a:p>
          <a:p>
            <a:pPr>
              <a:lnSpc>
                <a:spcPct val="200000"/>
              </a:lnSpc>
            </a:pPr>
            <a:r>
              <a:rPr lang="en-IN" sz="2400" dirty="0">
                <a:latin typeface="Times New Roman" panose="02020603050405020304" pitchFamily="18" charset="0"/>
                <a:cs typeface="Times New Roman" panose="02020603050405020304" pitchFamily="18" charset="0"/>
              </a:rPr>
              <a:t>1. Classification of Two-wheeler Vehicle.</a:t>
            </a:r>
          </a:p>
          <a:p>
            <a:pPr>
              <a:lnSpc>
                <a:spcPct val="200000"/>
              </a:lnSpc>
            </a:pPr>
            <a:r>
              <a:rPr lang="en-IN" sz="2400" dirty="0">
                <a:latin typeface="Times New Roman" panose="02020603050405020304" pitchFamily="18" charset="0"/>
                <a:cs typeface="Times New Roman" panose="02020603050405020304" pitchFamily="18" charset="0"/>
              </a:rPr>
              <a:t>2.</a:t>
            </a:r>
            <a:r>
              <a:rPr lang="en-US" altLang="en-IN" sz="2400"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Get the better accuracy in </a:t>
            </a:r>
            <a:r>
              <a:rPr lang="en-US" altLang="en-IN" sz="2400" dirty="0">
                <a:latin typeface="Times New Roman" panose="02020603050405020304" pitchFamily="18" charset="0"/>
                <a:cs typeface="Times New Roman" panose="02020603050405020304" pitchFamily="18" charset="0"/>
              </a:rPr>
              <a:t>real- time </a:t>
            </a:r>
            <a:r>
              <a:rPr lang="en-IN" sz="2400" dirty="0">
                <a:latin typeface="Times New Roman" panose="02020603050405020304" pitchFamily="18" charset="0"/>
                <a:cs typeface="Times New Roman" panose="02020603050405020304" pitchFamily="18" charset="0"/>
              </a:rPr>
              <a:t>traffic</a:t>
            </a:r>
            <a:r>
              <a:rPr lang="en-US" altLang="en-IN" sz="2400" dirty="0">
                <a:latin typeface="Times New Roman" panose="02020603050405020304" pitchFamily="18" charset="0"/>
                <a:cs typeface="Times New Roman" panose="02020603050405020304" pitchFamily="18" charset="0"/>
              </a:rPr>
              <a:t> conditions</a:t>
            </a:r>
            <a:r>
              <a:rPr lang="en-IN" sz="2400" dirty="0">
                <a:latin typeface="Times New Roman" panose="02020603050405020304" pitchFamily="18" charset="0"/>
                <a:cs typeface="Times New Roman" panose="02020603050405020304" pitchFamily="18" charset="0"/>
              </a:rPr>
              <a:t>.</a:t>
            </a:r>
          </a:p>
          <a:p>
            <a:endParaRPr lang="en-IN" sz="2400" dirty="0">
              <a:latin typeface="Times New Roman" panose="02020603050405020304" pitchFamily="18" charset="0"/>
              <a:cs typeface="Times New Roman" panose="02020603050405020304" pitchFamily="18" charset="0"/>
            </a:endParaRPr>
          </a:p>
          <a:p>
            <a:endParaRPr lang="en-IN" sz="2400" b="1" dirty="0">
              <a:solidFill>
                <a:srgbClr val="00206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b="1" u="sng">
                <a:latin typeface="Times New Roman" panose="02020603050405020304" pitchFamily="18" charset="0"/>
                <a:cs typeface="Times New Roman" panose="02020603050405020304" pitchFamily="18" charset="0"/>
              </a:rPr>
              <a:t>Output Images</a:t>
            </a:r>
          </a:p>
        </p:txBody>
      </p:sp>
      <p:pic>
        <p:nvPicPr>
          <p:cNvPr id="4" name="Picture 1"/>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838835" y="1518920"/>
            <a:ext cx="5010785" cy="4645025"/>
          </a:xfrm>
          <a:prstGeom prst="rect">
            <a:avLst/>
          </a:prstGeom>
        </p:spPr>
      </p:pic>
      <p:pic>
        <p:nvPicPr>
          <p:cNvPr id="11" name="Picture 11"/>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5981700" y="1518920"/>
            <a:ext cx="5372100" cy="46450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Screenshot (9)"/>
          <p:cNvPicPr>
            <a:picLocks noGrp="1" noChangeAspect="1"/>
          </p:cNvPicPr>
          <p:nvPr>
            <p:ph sz="half" idx="1"/>
          </p:nvPr>
        </p:nvPicPr>
        <p:blipFill>
          <a:blip r:embed="rId2"/>
          <a:srcRect l="14167" t="17226" r="14154" b="12562"/>
          <a:stretch>
            <a:fillRect/>
          </a:stretch>
        </p:blipFill>
        <p:spPr>
          <a:xfrm>
            <a:off x="957580" y="1300480"/>
            <a:ext cx="5009515" cy="4751070"/>
          </a:xfrm>
          <a:prstGeom prst="rect">
            <a:avLst/>
          </a:prstGeom>
        </p:spPr>
      </p:pic>
      <p:pic>
        <p:nvPicPr>
          <p:cNvPr id="6" name="Content Placeholder 5" descr="Screenshot (10)"/>
          <p:cNvPicPr>
            <a:picLocks noGrp="1" noChangeAspect="1"/>
          </p:cNvPicPr>
          <p:nvPr>
            <p:ph sz="half" idx="2"/>
          </p:nvPr>
        </p:nvPicPr>
        <p:blipFill>
          <a:blip r:embed="rId3"/>
          <a:srcRect l="15829" t="17950" r="15493" b="14368"/>
          <a:stretch>
            <a:fillRect/>
          </a:stretch>
        </p:blipFill>
        <p:spPr>
          <a:xfrm>
            <a:off x="6153150" y="1300480"/>
            <a:ext cx="4944745" cy="475107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Screenshot (7)"/>
          <p:cNvPicPr>
            <a:picLocks noGrp="1" noChangeAspect="1"/>
          </p:cNvPicPr>
          <p:nvPr>
            <p:ph sz="half" idx="2"/>
          </p:nvPr>
        </p:nvPicPr>
        <p:blipFill>
          <a:blip r:embed="rId3"/>
          <a:srcRect l="16741" t="18552" r="15835" b="14630"/>
          <a:stretch>
            <a:fillRect/>
          </a:stretch>
        </p:blipFill>
        <p:spPr>
          <a:xfrm>
            <a:off x="6070600" y="1629410"/>
            <a:ext cx="5222875" cy="4531995"/>
          </a:xfrm>
          <a:prstGeom prst="rect">
            <a:avLst/>
          </a:prstGeom>
        </p:spPr>
      </p:pic>
      <p:pic>
        <p:nvPicPr>
          <p:cNvPr id="7" name="Content Placeholder 6" descr="Screenshot (8)"/>
          <p:cNvPicPr>
            <a:picLocks noGrp="1" noChangeAspect="1"/>
          </p:cNvPicPr>
          <p:nvPr>
            <p:ph sz="half" idx="1"/>
          </p:nvPr>
        </p:nvPicPr>
        <p:blipFill>
          <a:blip r:embed="rId4"/>
          <a:srcRect l="16165" t="17965" r="15406" b="13942"/>
          <a:stretch>
            <a:fillRect/>
          </a:stretch>
        </p:blipFill>
        <p:spPr>
          <a:xfrm>
            <a:off x="788035" y="1628775"/>
            <a:ext cx="5095875" cy="453199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000" b="1" u="sng"/>
              <a:t>Output Video</a:t>
            </a:r>
          </a:p>
        </p:txBody>
      </p:sp>
      <p:pic>
        <p:nvPicPr>
          <p:cNvPr id="7" name="video (1)">
            <a:hlinkClick r:id="" action="ppaction://media"/>
          </p:cNvPr>
          <p:cNvPicPr>
            <a:picLocks noGrp="1"/>
          </p:cNvPicPr>
          <p:nvPr>
            <p:ph sz="half" idx="1"/>
            <a:videoFile r:link="rId2"/>
            <p:extLst>
              <p:ext uri="{DAA4B4D4-6D71-4841-9C94-3DE7FCFB9230}">
                <p14:media xmlns:p14="http://schemas.microsoft.com/office/powerpoint/2010/main" r:link="rId1"/>
              </p:ext>
            </p:extLst>
          </p:nvPr>
        </p:nvPicPr>
        <p:blipFill>
          <a:blip r:embed="rId4"/>
          <a:stretch>
            <a:fillRect/>
          </a:stretch>
        </p:blipFill>
        <p:spPr>
          <a:xfrm>
            <a:off x="838835" y="1691005"/>
            <a:ext cx="10515600" cy="4486275"/>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7"/>
                </p:tgtEl>
              </p:cMediaNode>
            </p:video>
            <p:seq concurrent="1" nextAc="seek">
              <p:cTn id="3" restart="whenNotActive" fill="hold" evtFilter="cancelBubble" nodeType="interactiveSeq">
                <p:stCondLst>
                  <p:cond evt="onClick" delay="0">
                    <p:tgtEl>
                      <p:spTgt spid="7"/>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588" y="-52575"/>
            <a:ext cx="10515600" cy="1325563"/>
          </a:xfrm>
        </p:spPr>
        <p:txBody>
          <a:bodyPr>
            <a:normAutofit/>
          </a:bodyPr>
          <a:lstStyle/>
          <a:p>
            <a:r>
              <a:rPr lang="en-IN" sz="3600" b="1" dirty="0">
                <a:latin typeface="Times New Roman" panose="02020603050405020304" pitchFamily="18" charset="0"/>
                <a:cs typeface="Times New Roman" panose="02020603050405020304" pitchFamily="18" charset="0"/>
              </a:rPr>
              <a:t>                                    References</a:t>
            </a:r>
          </a:p>
        </p:txBody>
      </p:sp>
      <p:sp>
        <p:nvSpPr>
          <p:cNvPr id="3" name="Content Placeholder 2"/>
          <p:cNvSpPr>
            <a:spLocks noGrp="1"/>
          </p:cNvSpPr>
          <p:nvPr>
            <p:ph idx="1"/>
          </p:nvPr>
        </p:nvSpPr>
        <p:spPr>
          <a:xfrm>
            <a:off x="838200" y="1272988"/>
            <a:ext cx="10515600" cy="4903975"/>
          </a:xfrm>
        </p:spPr>
        <p:txBody>
          <a:bodyPr>
            <a:normAutofit/>
          </a:bodyPr>
          <a:lstStyle/>
          <a:p>
            <a:endParaRPr lang="en-IN" sz="2000" dirty="0">
              <a:solidFill>
                <a:srgbClr val="222222"/>
              </a:solidFill>
              <a:latin typeface="Times New Roman" panose="02020603050405020304" pitchFamily="18" charset="0"/>
              <a:cs typeface="Times New Roman" panose="02020603050405020304" pitchFamily="18" charset="0"/>
            </a:endParaRPr>
          </a:p>
          <a:p>
            <a:pPr>
              <a:lnSpc>
                <a:spcPct val="100000"/>
              </a:lnSpc>
            </a:pPr>
            <a:r>
              <a:rPr lang="en-IN" sz="1800" dirty="0">
                <a:solidFill>
                  <a:srgbClr val="222222"/>
                </a:solidFill>
                <a:latin typeface="Times New Roman" panose="02020603050405020304" pitchFamily="18" charset="0"/>
                <a:cs typeface="Times New Roman" panose="02020603050405020304" pitchFamily="18" charset="0"/>
              </a:rPr>
              <a:t>Masurekar, O., Jadhav, O., Kulkarni, P., &amp; Patil, S. (2020). Real time object detection using YOLOv3. International Research Journal of Engineering and Technology (IRJET), 7(03), 3764-3768.</a:t>
            </a:r>
          </a:p>
          <a:p>
            <a:pPr>
              <a:lnSpc>
                <a:spcPct val="100000"/>
              </a:lnSpc>
            </a:pPr>
            <a:r>
              <a:rPr lang="en-IN" sz="1800" dirty="0">
                <a:solidFill>
                  <a:srgbClr val="222222"/>
                </a:solidFill>
                <a:latin typeface="Times New Roman" panose="02020603050405020304" pitchFamily="18" charset="0"/>
                <a:cs typeface="Times New Roman" panose="02020603050405020304" pitchFamily="18" charset="0"/>
              </a:rPr>
              <a:t>Mao, Q. C., Sun, H. M., Liu, Y. B., &amp; Jia, R. S. (2019). Mini-YOLOv3: real-time object detector for embedded applications. Ieee Access, 7, 133529-133538.</a:t>
            </a:r>
          </a:p>
          <a:p>
            <a:pPr>
              <a:lnSpc>
                <a:spcPct val="100000"/>
              </a:lnSpc>
            </a:pPr>
            <a:r>
              <a:rPr lang="en-IN" sz="1800" dirty="0">
                <a:solidFill>
                  <a:srgbClr val="222222"/>
                </a:solidFill>
                <a:latin typeface="Times New Roman" panose="02020603050405020304" pitchFamily="18" charset="0"/>
                <a:cs typeface="Times New Roman" panose="02020603050405020304" pitchFamily="18" charset="0"/>
              </a:rPr>
              <a:t>Kumari, N., Ruf, V., Mukhametov, S., Schmidt, A., Kuhn, J., &amp; Küchemann, S. (2021). Mobile eye-tracking data analysis using object detection via YOLO v4. Sensors, 21(22), 7668.</a:t>
            </a:r>
          </a:p>
          <a:p>
            <a:pPr>
              <a:lnSpc>
                <a:spcPct val="100000"/>
              </a:lnSpc>
            </a:pPr>
            <a:r>
              <a:rPr lang="en-IN" sz="1800" dirty="0">
                <a:solidFill>
                  <a:srgbClr val="222222"/>
                </a:solidFill>
                <a:latin typeface="Times New Roman" panose="02020603050405020304" pitchFamily="18" charset="0"/>
                <a:cs typeface="Times New Roman" panose="02020603050405020304" pitchFamily="18" charset="0"/>
              </a:rPr>
              <a:t>T. -H. Wu, T. -W. Wang and Y. -Q. Liu, "Real-Time Vehicle and Distance Detection Based on Improved Yolo v5 Network," 2021 3rd World Symposium on Artificial Intelligence (WSAI), Guangzhou, China, 2021, pp. 24-28, doi: 10.1109/WSAI51899.2021.9486316.</a:t>
            </a:r>
          </a:p>
          <a:p>
            <a:pPr>
              <a:lnSpc>
                <a:spcPct val="100000"/>
              </a:lnSpc>
            </a:pPr>
            <a:r>
              <a:rPr lang="en-IN" sz="1800" dirty="0">
                <a:solidFill>
                  <a:srgbClr val="222222"/>
                </a:solidFill>
                <a:latin typeface="Times New Roman" panose="02020603050405020304" pitchFamily="18" charset="0"/>
                <a:cs typeface="Times New Roman" panose="02020603050405020304" pitchFamily="18" charset="0"/>
              </a:rPr>
              <a:t>Rajendran, S. P., Shine, L., Pradeep, R., &amp; Vijayaraghavan, S. (2019, July). Real-time traffic sign recognition using YOLOv3 based detecto</a:t>
            </a:r>
            <a:r>
              <a:rPr lang="en-US" altLang="en-IN" sz="1800" dirty="0">
                <a:solidFill>
                  <a:srgbClr val="222222"/>
                </a:solidFill>
                <a:latin typeface="Times New Roman" panose="02020603050405020304" pitchFamily="18" charset="0"/>
                <a:cs typeface="Times New Roman" panose="02020603050405020304" pitchFamily="18" charset="0"/>
              </a:rPr>
              <a:t>r.</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53135"/>
            <a:ext cx="10515600" cy="5224145"/>
          </a:xfrm>
        </p:spPr>
        <p:txBody>
          <a:bodyPr>
            <a:normAutofit fontScale="50000"/>
          </a:bodyPr>
          <a:lstStyle/>
          <a:p>
            <a:pPr>
              <a:lnSpc>
                <a:spcPct val="100000"/>
              </a:lnSpc>
            </a:pPr>
            <a:r>
              <a:rPr lang="en-US" sz="3600">
                <a:latin typeface="Times New Roman" panose="02020603050405020304" pitchFamily="18" charset="0"/>
                <a:cs typeface="Times New Roman" panose="02020603050405020304" pitchFamily="18" charset="0"/>
              </a:rPr>
              <a:t>Faruque, M. O., Ghahremannezhad, H., &amp; Liu, C. (2019). Vehicle classification in video using deep learning. Machine Learning and Data Mining in Pattern Recognition, MLDM, 117-131.</a:t>
            </a:r>
          </a:p>
          <a:p>
            <a:pPr>
              <a:lnSpc>
                <a:spcPct val="100000"/>
              </a:lnSpc>
            </a:pPr>
            <a:r>
              <a:rPr lang="en-US" sz="3600">
                <a:latin typeface="Times New Roman" panose="02020603050405020304" pitchFamily="18" charset="0"/>
                <a:cs typeface="Times New Roman" panose="02020603050405020304" pitchFamily="18" charset="0"/>
              </a:rPr>
              <a:t>Al-Batat, R., Angelopoulou, A., Premkumar, S., Hemanth, J., &amp; Kapetanios, E. (2022). An end-to-end automated license plate recognition system using YOLO based vehicle and license plate detection with vehicle classification. Sensors, 22(23), 9477.</a:t>
            </a:r>
          </a:p>
          <a:p>
            <a:pPr>
              <a:lnSpc>
                <a:spcPct val="100000"/>
              </a:lnSpc>
            </a:pPr>
            <a:r>
              <a:rPr lang="en-US" sz="3600">
                <a:latin typeface="Times New Roman" panose="02020603050405020304" pitchFamily="18" charset="0"/>
                <a:cs typeface="Times New Roman" panose="02020603050405020304" pitchFamily="18" charset="0"/>
              </a:rPr>
              <a:t>Zuraimi, M. A. B., &amp; Zaman, F. H. K. (2021, April). Vehicle detection and tracking using YOLO and DeepSORT. In 2021 IEEE 11th IEEE Symposium on Computer Applications &amp; Industrial Electronics (ISCAIE) (pp. 23-29). IEEE.</a:t>
            </a:r>
          </a:p>
          <a:p>
            <a:pPr>
              <a:lnSpc>
                <a:spcPct val="100000"/>
              </a:lnSpc>
            </a:pPr>
            <a:r>
              <a:rPr lang="en-US" sz="3600">
                <a:latin typeface="Times New Roman" panose="02020603050405020304" pitchFamily="18" charset="0"/>
                <a:cs typeface="Times New Roman" panose="02020603050405020304" pitchFamily="18" charset="0"/>
              </a:rPr>
              <a:t>A. Amrouche, Y. Bentrcia, A. Abed and N. Hezil, "Vehicle Detection and Tracking in Real-time using YOLOv4-tiny," 2022 7th International Conference on Image and Signal Processing and their Applications (ISPA), Mostaganem, Algeria, 2022, pp. 1-5, doi: 10.1109/ISPA54004.2022.9786330.</a:t>
            </a:r>
          </a:p>
          <a:p>
            <a:pPr>
              <a:lnSpc>
                <a:spcPct val="100000"/>
              </a:lnSpc>
            </a:pPr>
            <a:r>
              <a:rPr lang="en-US" sz="3600">
                <a:latin typeface="Times New Roman" panose="02020603050405020304" pitchFamily="18" charset="0"/>
                <a:cs typeface="Times New Roman" panose="02020603050405020304" pitchFamily="18" charset="0"/>
              </a:rPr>
              <a:t>Maity, M., Banerjee, S., &amp; Chaudhuri, S. S. (2021, April). Faster r-cnn and yolo based vehicle detection: A survey. In 2021 5th international conference on computing methodologies and communication (ICCMC) (pp. 1442-1447). IEEE.</a:t>
            </a:r>
          </a:p>
          <a:p>
            <a:pPr>
              <a:lnSpc>
                <a:spcPct val="100000"/>
              </a:lnSpc>
            </a:pPr>
            <a:r>
              <a:rPr lang="en-US" sz="3600">
                <a:latin typeface="Times New Roman" panose="02020603050405020304" pitchFamily="18" charset="0"/>
                <a:cs typeface="Times New Roman" panose="02020603050405020304" pitchFamily="18" charset="0"/>
              </a:rPr>
              <a:t>Panetta, Karen, et al. "Artificial Intelligence for Text-Based Vehicle Search, Recognition, and Continuous Localization in Traffic Videos." AI 2.4 (2021): 684-704.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0976" y="123078"/>
            <a:ext cx="10515600" cy="1325563"/>
          </a:xfrm>
        </p:spPr>
        <p:txBody>
          <a:bodyPr/>
          <a:lstStyle/>
          <a:p>
            <a:r>
              <a:rPr lang="en-US" dirty="0">
                <a:latin typeface="Times New Roman" panose="02020603050405020304" pitchFamily="18" charset="0"/>
                <a:cs typeface="Times New Roman" panose="02020603050405020304" pitchFamily="18" charset="0"/>
              </a:rPr>
              <a:t>                              </a:t>
            </a:r>
            <a:r>
              <a:rPr lang="en-US" sz="4000" b="1" u="sng" dirty="0">
                <a:latin typeface="Times New Roman" panose="02020603050405020304" pitchFamily="18" charset="0"/>
                <a:cs typeface="Times New Roman" panose="02020603050405020304" pitchFamily="18" charset="0"/>
              </a:rPr>
              <a:t>Abstract</a:t>
            </a:r>
            <a:endParaRPr lang="en-IN" sz="4000" b="1"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447800"/>
            <a:ext cx="10515600" cy="4729480"/>
          </a:xfrm>
        </p:spPr>
        <p:txBody>
          <a:bodyPr>
            <a:noAutofit/>
          </a:bodyPr>
          <a:lstStyle/>
          <a:p>
            <a:pPr marL="0" indent="0" algn="just">
              <a:lnSpc>
                <a:spcPct val="110000"/>
              </a:lnSpc>
              <a:buNone/>
            </a:pPr>
            <a:r>
              <a:rPr lang="en-US" altLang="en-IN" sz="2300"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Intelligent transportation monitoring requires the accurate identification of moving vehicles. Vehicle classification has several applications in urban areas and intelligent transportation. Nowadays, a number of deep neural networks have been developed for object classification. This paper provides an extensive analysis of current YOLO-based vehicle recognition and surveillance techniques. Comparing the YOLO approach to all other object detection algorithms reveals a number of its benefits. In contrast to other algorithms, YOLO totally examines the video frame by determining the bounding boxes by the convolutional neural network, determining the probability for each class, and detecting the image more quickly. Whereas other algorithms do not analyze the complete image. We have used this algorithm to classify the two-wheeler vehicle into two classes such as scooter or bike and implement the model in real-time traffic conditions and obtain more accuracy.</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39470"/>
            <a:ext cx="10515600" cy="5337810"/>
          </a:xfrm>
        </p:spPr>
        <p:txBody>
          <a:bodyPr>
            <a:normAutofit/>
          </a:bodyPr>
          <a:lstStyle/>
          <a:p>
            <a:pPr>
              <a:lnSpc>
                <a:spcPct val="110000"/>
              </a:lnSpc>
            </a:pPr>
            <a:r>
              <a:rPr lang="en-US" sz="1800">
                <a:latin typeface="Times New Roman" panose="02020603050405020304" pitchFamily="18" charset="0"/>
                <a:cs typeface="Times New Roman" panose="02020603050405020304" pitchFamily="18" charset="0"/>
              </a:rPr>
              <a:t>Du, Yunhao, et al. "Strongsort: Make deepsort great again." arXiv preprint arXiv:2202.13514 (2022). </a:t>
            </a:r>
          </a:p>
          <a:p>
            <a:pPr>
              <a:lnSpc>
                <a:spcPct val="110000"/>
              </a:lnSpc>
            </a:pPr>
            <a:r>
              <a:rPr lang="en-US" sz="1800">
                <a:latin typeface="Times New Roman" panose="02020603050405020304" pitchFamily="18" charset="0"/>
                <a:cs typeface="Times New Roman" panose="02020603050405020304" pitchFamily="18" charset="0"/>
              </a:rPr>
              <a:t>Wu, Tian-Hao, Tong-Wen Wang, and Ya-Qi Liu. "Real-time vehicle and distance detection based on improved yolo v5 network." 2021 3rd World Symposium on Artificial Intelligence (WSAI). IEEE, 2021. </a:t>
            </a:r>
          </a:p>
          <a:p>
            <a:pPr>
              <a:lnSpc>
                <a:spcPct val="110000"/>
              </a:lnSpc>
            </a:pPr>
            <a:r>
              <a:rPr lang="en-US" sz="1800">
                <a:latin typeface="Times New Roman" panose="02020603050405020304" pitchFamily="18" charset="0"/>
                <a:cs typeface="Times New Roman" panose="02020603050405020304" pitchFamily="18" charset="0"/>
              </a:rPr>
              <a:t>Zhou, Jie, Dashan Gao, and David Zhang. "Moving vehicle detection for automatic traffic monitoring." IEEE transactions on vehicular technology 56.1 (2007): 51-59. </a:t>
            </a:r>
          </a:p>
          <a:p>
            <a:pPr>
              <a:lnSpc>
                <a:spcPct val="110000"/>
              </a:lnSpc>
            </a:pPr>
            <a:r>
              <a:rPr lang="en-US" sz="1800">
                <a:latin typeface="Times New Roman" panose="02020603050405020304" pitchFamily="18" charset="0"/>
                <a:cs typeface="Times New Roman" panose="02020603050405020304" pitchFamily="18" charset="0"/>
              </a:rPr>
              <a:t>Kumar, Chethan, and R. Punitha. "Yolov3 and yolov4: Multiple object detection for surveillance applications." 2020 Third international conference on smart systems and inventive technology (ICSSIT). IEEE, 2020. </a:t>
            </a:r>
          </a:p>
          <a:p>
            <a:pPr>
              <a:lnSpc>
                <a:spcPct val="110000"/>
              </a:lnSpc>
            </a:pPr>
            <a:r>
              <a:rPr lang="en-US" sz="1800">
                <a:latin typeface="Times New Roman" panose="02020603050405020304" pitchFamily="18" charset="0"/>
                <a:cs typeface="Times New Roman" panose="02020603050405020304" pitchFamily="18" charset="0"/>
              </a:rPr>
              <a:t>Nguyen, Huy Hoang, et al. "Yolo based real-time human detection for smart video surveillance at the edge." 2020 IEEE Eighth International Conference on Communications and Electronics (ICCE). IEEE, 2021. </a:t>
            </a:r>
          </a:p>
          <a:p>
            <a:pPr>
              <a:lnSpc>
                <a:spcPct val="110000"/>
              </a:lnSpc>
            </a:pPr>
            <a:r>
              <a:rPr lang="en-US" sz="1800">
                <a:latin typeface="Times New Roman" panose="02020603050405020304" pitchFamily="18" charset="0"/>
                <a:cs typeface="Times New Roman" panose="02020603050405020304" pitchFamily="18" charset="0"/>
              </a:rPr>
              <a:t>Ju, Moran, et al. "The application of improved YOLO V3 in multi-scale target detection." Applied Sciences 9.18 (2019): 3775. </a:t>
            </a:r>
            <a:r>
              <a:rPr lang="en-US" sz="1800"/>
              <a:t> </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77570"/>
            <a:ext cx="10515600" cy="5299710"/>
          </a:xfrm>
        </p:spPr>
        <p:txBody>
          <a:bodyPr>
            <a:normAutofit/>
          </a:bodyPr>
          <a:lstStyle/>
          <a:p>
            <a:pPr marL="0" indent="0">
              <a:buNone/>
            </a:pPr>
            <a:endParaRPr lang="en-US"/>
          </a:p>
          <a:p>
            <a:pPr>
              <a:lnSpc>
                <a:spcPct val="100000"/>
              </a:lnSpc>
            </a:pPr>
            <a:r>
              <a:rPr lang="en-US" sz="1800">
                <a:latin typeface="Times New Roman" panose="02020603050405020304" pitchFamily="18" charset="0"/>
                <a:cs typeface="Times New Roman" panose="02020603050405020304" pitchFamily="18" charset="0"/>
                <a:sym typeface="+mn-ea"/>
              </a:rPr>
              <a:t>Adarsh, Pranav, Pratibha Rathi, and Manoj Kumar. "YOLO v3-Tiny: Object Detection and Recognition using one stage improved model." 2020 6th International Conference on Advanced Computing and Communication Systems (ICACCS). IEEE, 2020. </a:t>
            </a:r>
          </a:p>
          <a:p>
            <a:pPr>
              <a:lnSpc>
                <a:spcPct val="100000"/>
              </a:lnSpc>
            </a:pPr>
            <a:r>
              <a:rPr lang="en-US" sz="1800">
                <a:latin typeface="Times New Roman" panose="02020603050405020304" pitchFamily="18" charset="0"/>
                <a:cs typeface="Times New Roman" panose="02020603050405020304" pitchFamily="18" charset="0"/>
              </a:rPr>
              <a:t> Yu, Jimin, and Wei Zhang. "Face mask wearing detection algorithm based on improved YOLO-v4." Sensors 21.9 (2021): 3263. </a:t>
            </a:r>
          </a:p>
          <a:p>
            <a:pPr>
              <a:lnSpc>
                <a:spcPct val="100000"/>
              </a:lnSpc>
            </a:pPr>
            <a:r>
              <a:rPr lang="en-US" sz="1800">
                <a:latin typeface="Times New Roman" panose="02020603050405020304" pitchFamily="18" charset="0"/>
                <a:cs typeface="Times New Roman" panose="02020603050405020304" pitchFamily="18" charset="0"/>
              </a:rPr>
              <a:t>Diwan, Tausif, G. Anirudh, and Jitendra V. Tembhurne. "Object detection using YOLO: challenges, architectural successors, datasets and applications." Multimedia Tools and Applications (2022): 1-33. </a:t>
            </a:r>
          </a:p>
          <a:p>
            <a:pPr>
              <a:lnSpc>
                <a:spcPct val="100000"/>
              </a:lnSpc>
            </a:pPr>
            <a:r>
              <a:rPr lang="en-US" sz="1800">
                <a:latin typeface="Times New Roman" panose="02020603050405020304" pitchFamily="18" charset="0"/>
                <a:cs typeface="Times New Roman" panose="02020603050405020304" pitchFamily="18" charset="0"/>
              </a:rPr>
              <a:t> Roh, Myung-Cheol, and Ju-young Lee. "Refining faster-RCNN for accurate object detection." 2017 fifteenth IAPR international conference on machine vision applications (MVA). IEEE, 2017. </a:t>
            </a:r>
          </a:p>
          <a:p>
            <a:pPr>
              <a:lnSpc>
                <a:spcPct val="100000"/>
              </a:lnSpc>
            </a:pP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23054"/>
            <a:ext cx="12192000" cy="896145"/>
          </a:xfrm>
        </p:spPr>
        <p:txBody>
          <a:bodyPr>
            <a:normAutofit/>
          </a:bodyPr>
          <a:lstStyle/>
          <a:p>
            <a:pPr algn="ctr"/>
            <a:r>
              <a:rPr lang="en-US" sz="4000" b="1" u="sng" dirty="0">
                <a:latin typeface="Times New Roman" panose="02020603050405020304" pitchFamily="18" charset="0"/>
                <a:cs typeface="Times New Roman" panose="02020603050405020304" pitchFamily="18" charset="0"/>
              </a:rPr>
              <a:t>Introduction</a:t>
            </a:r>
            <a:endParaRPr lang="en-IN" sz="4000" b="1"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07035" y="1558925"/>
            <a:ext cx="11378565" cy="4717415"/>
          </a:xfrm>
        </p:spPr>
        <p:txBody>
          <a:bodyPr>
            <a:normAutofit/>
          </a:bodyPr>
          <a:lstStyle/>
          <a:p>
            <a:pPr marL="0" indent="0" algn="just">
              <a:lnSpc>
                <a:spcPct val="100000"/>
              </a:lnSpc>
              <a:buNone/>
            </a:pPr>
            <a:r>
              <a:rPr lang="en-US" sz="2400" dirty="0">
                <a:solidFill>
                  <a:schemeClr val="tx1"/>
                </a:solidFill>
                <a:latin typeface="Times New Roman" panose="02020603050405020304" pitchFamily="18" charset="0"/>
                <a:cs typeface="Times New Roman" panose="02020603050405020304" pitchFamily="18" charset="0"/>
                <a:sym typeface="+mn-ea"/>
              </a:rPr>
              <a:t>	Vehicle classification in videos has broad application in intelligent transportation and smart cities. Humans</a:t>
            </a:r>
            <a:r>
              <a:rPr lang="en-IN" sz="2400" dirty="0">
                <a:solidFill>
                  <a:schemeClr val="tx1"/>
                </a:solidFill>
                <a:latin typeface="Times New Roman" panose="02020603050405020304" pitchFamily="18" charset="0"/>
                <a:cs typeface="Times New Roman" panose="02020603050405020304" pitchFamily="18" charset="0"/>
                <a:sym typeface="+mn-ea"/>
              </a:rPr>
              <a:t> visual system is fast and precise and can perform complex tasks like identifying things etc.. But in computer vision object recognition is one of the major challenge. This is called </a:t>
            </a:r>
            <a:r>
              <a:rPr lang="en-IN" sz="2400" b="1" dirty="0">
                <a:solidFill>
                  <a:schemeClr val="tx1"/>
                </a:solidFill>
                <a:latin typeface="Times New Roman" panose="02020603050405020304" pitchFamily="18" charset="0"/>
                <a:cs typeface="Times New Roman" panose="02020603050405020304" pitchFamily="18" charset="0"/>
                <a:sym typeface="+mn-ea"/>
              </a:rPr>
              <a:t>Object detection. </a:t>
            </a:r>
            <a:endParaRPr lang="en-IN" sz="2400" b="1" dirty="0">
              <a:solidFill>
                <a:schemeClr val="tx1"/>
              </a:solidFill>
              <a:latin typeface="Times New Roman" panose="02020603050405020304" pitchFamily="18" charset="0"/>
              <a:cs typeface="Times New Roman" panose="02020603050405020304" pitchFamily="18" charset="0"/>
            </a:endParaRPr>
          </a:p>
          <a:p>
            <a:pPr marL="0" indent="0" algn="just">
              <a:lnSpc>
                <a:spcPct val="100000"/>
              </a:lnSpc>
              <a:buNone/>
            </a:pPr>
            <a:r>
              <a:rPr lang="en-US" altLang="en-IN" sz="2400" dirty="0">
                <a:solidFill>
                  <a:schemeClr val="tx1"/>
                </a:solidFill>
                <a:latin typeface="Times New Roman" panose="02020603050405020304" pitchFamily="18" charset="0"/>
                <a:cs typeface="Times New Roman" panose="02020603050405020304" pitchFamily="18" charset="0"/>
                <a:sym typeface="+mn-ea"/>
              </a:rPr>
              <a:t>	</a:t>
            </a:r>
            <a:r>
              <a:rPr lang="en-IN" sz="2400" dirty="0">
                <a:solidFill>
                  <a:schemeClr val="tx1"/>
                </a:solidFill>
                <a:latin typeface="Times New Roman" panose="02020603050405020304" pitchFamily="18" charset="0"/>
                <a:cs typeface="Times New Roman" panose="02020603050405020304" pitchFamily="18" charset="0"/>
                <a:sym typeface="+mn-ea"/>
              </a:rPr>
              <a:t>Neural Networks in Machine Learning, called Deep Learning that teaches computers to process data in a way i.e., inspired by the human brain. In our model, we use </a:t>
            </a:r>
            <a:r>
              <a:rPr lang="en-IN" sz="2400" b="1" dirty="0">
                <a:solidFill>
                  <a:schemeClr val="tx1"/>
                </a:solidFill>
                <a:latin typeface="Times New Roman" panose="02020603050405020304" pitchFamily="18" charset="0"/>
                <a:cs typeface="Times New Roman" panose="02020603050405020304" pitchFamily="18" charset="0"/>
                <a:sym typeface="+mn-ea"/>
              </a:rPr>
              <a:t>YOLOV5 </a:t>
            </a:r>
            <a:r>
              <a:rPr lang="en-IN" sz="2400" dirty="0">
                <a:solidFill>
                  <a:schemeClr val="tx1"/>
                </a:solidFill>
                <a:latin typeface="Times New Roman" panose="02020603050405020304" pitchFamily="18" charset="0"/>
                <a:cs typeface="Times New Roman" panose="02020603050405020304" pitchFamily="18" charset="0"/>
                <a:sym typeface="+mn-ea"/>
              </a:rPr>
              <a:t>for object detection that can accurately and quickly predict the locations of different objects. The output will be the classification of a two-wheeler into bike and scooter.</a:t>
            </a:r>
            <a:endParaRPr lang="en-IN" sz="2400" dirty="0">
              <a:solidFill>
                <a:schemeClr val="tx1"/>
              </a:solidFill>
              <a:latin typeface="Times New Roman" panose="02020603050405020304" pitchFamily="18" charset="0"/>
              <a:cs typeface="Times New Roman" panose="02020603050405020304" pitchFamily="18" charset="0"/>
            </a:endParaRPr>
          </a:p>
          <a:p>
            <a:pPr marL="0" lvl="0" indent="0" algn="l" rtl="0">
              <a:spcBef>
                <a:spcPts val="0"/>
              </a:spcBef>
              <a:spcAft>
                <a:spcPts val="1600"/>
              </a:spcAft>
              <a:buNone/>
            </a:pPr>
            <a:endParaRPr sz="2400" dirty="0"/>
          </a:p>
          <a:p>
            <a:pPr marL="0" indent="0" algn="just">
              <a:lnSpc>
                <a:spcPct val="100000"/>
              </a:lnSpc>
              <a:buNone/>
            </a:pPr>
            <a:endParaRPr lang="en-IN"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4345" y="2033905"/>
            <a:ext cx="5392420" cy="4307205"/>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40120" y="2033270"/>
            <a:ext cx="5802630" cy="4307840"/>
          </a:xfrm>
          <a:prstGeom prst="rect">
            <a:avLst/>
          </a:prstGeom>
        </p:spPr>
      </p:pic>
      <p:sp>
        <p:nvSpPr>
          <p:cNvPr id="2" name="Text Box 1"/>
          <p:cNvSpPr txBox="1"/>
          <p:nvPr/>
        </p:nvSpPr>
        <p:spPr>
          <a:xfrm>
            <a:off x="473710" y="925195"/>
            <a:ext cx="10610850" cy="645160"/>
          </a:xfrm>
          <a:prstGeom prst="rect">
            <a:avLst/>
          </a:prstGeom>
          <a:noFill/>
        </p:spPr>
        <p:txBody>
          <a:bodyPr wrap="square" rtlCol="0">
            <a:spAutoFit/>
          </a:bodyPr>
          <a:lstStyle/>
          <a:p>
            <a:pPr algn="ctr"/>
            <a:r>
              <a:rPr lang="en-US" sz="3600" b="1" u="sng">
                <a:latin typeface="Times New Roman" panose="02020603050405020304" pitchFamily="18" charset="0"/>
                <a:cs typeface="Times New Roman" panose="02020603050405020304" pitchFamily="18" charset="0"/>
              </a:rPr>
              <a:t>Input Images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p:cNvGraphicFramePr>
            <a:graphicFrameLocks noGrp="1"/>
          </p:cNvGraphicFramePr>
          <p:nvPr/>
        </p:nvGraphicFramePr>
        <p:xfrm>
          <a:off x="0" y="1431013"/>
          <a:ext cx="12192000" cy="4480560"/>
        </p:xfrm>
        <a:graphic>
          <a:graphicData uri="http://schemas.openxmlformats.org/drawingml/2006/table">
            <a:tbl>
              <a:tblPr firstRow="1" bandRow="1">
                <a:tableStyleId>{5C22544A-7EE6-4342-B048-85BDC9FD1C3A}</a:tableStyleId>
              </a:tblPr>
              <a:tblGrid>
                <a:gridCol w="412376">
                  <a:extLst>
                    <a:ext uri="{9D8B030D-6E8A-4147-A177-3AD203B41FA5}">
                      <a16:colId xmlns:a16="http://schemas.microsoft.com/office/drawing/2014/main" val="20000"/>
                    </a:ext>
                  </a:extLst>
                </a:gridCol>
                <a:gridCol w="1559859">
                  <a:extLst>
                    <a:ext uri="{9D8B030D-6E8A-4147-A177-3AD203B41FA5}">
                      <a16:colId xmlns:a16="http://schemas.microsoft.com/office/drawing/2014/main" val="20001"/>
                    </a:ext>
                  </a:extLst>
                </a:gridCol>
                <a:gridCol w="1999130">
                  <a:extLst>
                    <a:ext uri="{9D8B030D-6E8A-4147-A177-3AD203B41FA5}">
                      <a16:colId xmlns:a16="http://schemas.microsoft.com/office/drawing/2014/main" val="20002"/>
                    </a:ext>
                  </a:extLst>
                </a:gridCol>
                <a:gridCol w="2037226">
                  <a:extLst>
                    <a:ext uri="{9D8B030D-6E8A-4147-A177-3AD203B41FA5}">
                      <a16:colId xmlns:a16="http://schemas.microsoft.com/office/drawing/2014/main" val="20003"/>
                    </a:ext>
                  </a:extLst>
                </a:gridCol>
                <a:gridCol w="4013950">
                  <a:extLst>
                    <a:ext uri="{9D8B030D-6E8A-4147-A177-3AD203B41FA5}">
                      <a16:colId xmlns:a16="http://schemas.microsoft.com/office/drawing/2014/main" val="20004"/>
                    </a:ext>
                  </a:extLst>
                </a:gridCol>
                <a:gridCol w="2169459">
                  <a:extLst>
                    <a:ext uri="{9D8B030D-6E8A-4147-A177-3AD203B41FA5}">
                      <a16:colId xmlns:a16="http://schemas.microsoft.com/office/drawing/2014/main" val="20005"/>
                    </a:ext>
                  </a:extLst>
                </a:gridCol>
              </a:tblGrid>
              <a:tr h="0">
                <a:tc>
                  <a:txBody>
                    <a:bodyPr/>
                    <a:lstStyle/>
                    <a:p>
                      <a:pPr algn="ctr"/>
                      <a:r>
                        <a:rPr lang="en-US" sz="2000" dirty="0"/>
                        <a:t>S.</a:t>
                      </a:r>
                      <a:r>
                        <a:rPr lang="en-US" sz="2000" dirty="0">
                          <a:latin typeface="Times New Roman" panose="02020603050405020304" pitchFamily="18" charset="0"/>
                          <a:cs typeface="Times New Roman" panose="02020603050405020304" pitchFamily="18" charset="0"/>
                        </a:rPr>
                        <a:t>No</a:t>
                      </a:r>
                      <a:r>
                        <a:rPr lang="en-US" sz="2000" dirty="0"/>
                        <a:t>.</a:t>
                      </a:r>
                      <a:endParaRPr lang="en-IN" sz="2000" dirty="0"/>
                    </a:p>
                  </a:txBody>
                  <a:tcPr/>
                </a:tc>
                <a:tc>
                  <a:txBody>
                    <a:bodyPr/>
                    <a:lstStyle/>
                    <a:p>
                      <a:pPr algn="ctr"/>
                      <a:r>
                        <a:rPr lang="en-IN" sz="2000" b="1"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1417320">
                <a:tc>
                  <a:txBody>
                    <a:bodyPr/>
                    <a:lstStyle/>
                    <a:p>
                      <a:pPr>
                        <a:lnSpc>
                          <a:spcPct val="100000"/>
                        </a:lnSpc>
                      </a:pPr>
                      <a:r>
                        <a:rPr lang="en-US" dirty="0"/>
                        <a:t>1</a:t>
                      </a:r>
                      <a:endParaRPr lang="en-IN" dirty="0"/>
                    </a:p>
                  </a:txBody>
                  <a:tcPr/>
                </a:tc>
                <a:tc>
                  <a:txBody>
                    <a:bodyPr/>
                    <a:lstStyle/>
                    <a:p>
                      <a:pPr algn="l">
                        <a:lnSpc>
                          <a:spcPct val="100000"/>
                        </a:lnSpc>
                      </a:pPr>
                      <a:r>
                        <a:rPr lang="en-US" dirty="0">
                          <a:latin typeface="Times New Roman" panose="02020603050405020304" pitchFamily="18" charset="0"/>
                          <a:cs typeface="Times New Roman" panose="02020603050405020304" pitchFamily="18" charset="0"/>
                        </a:rPr>
                        <a:t>Vehicle Detection Using Image Processing and Fuzzy Logic</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sz="1800" dirty="0">
                          <a:latin typeface="Times New Roman" panose="02020603050405020304" pitchFamily="18" charset="0"/>
                          <a:cs typeface="Times New Roman" panose="02020603050405020304" pitchFamily="18" charset="0"/>
                        </a:rPr>
                        <a:t>Isha Jain , Babita Rani</a:t>
                      </a:r>
                      <a:endParaRPr lang="en-IN" sz="1800"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Volume- 01, Issue No – 02, December 2010.</a:t>
                      </a:r>
                      <a:endParaRPr lang="en-IN"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Classification of vehicles is done based on the size and shape of vehicles. The image is pre-processed, detected and classified using fuzzy logic. The unwanted size of objects are removed.</a:t>
                      </a:r>
                      <a:endParaRPr lang="en-IN" dirty="0">
                        <a:latin typeface="Times New Roman" panose="02020603050405020304" pitchFamily="18" charset="0"/>
                        <a:cs typeface="Times New Roman" panose="02020603050405020304" pitchFamily="18" charset="0"/>
                      </a:endParaRPr>
                    </a:p>
                  </a:txBody>
                  <a:tcPr/>
                </a:tc>
                <a:tc>
                  <a:txBody>
                    <a:bodyPr/>
                    <a:lstStyle/>
                    <a:p>
                      <a:pPr marL="0" indent="0" algn="l">
                        <a:lnSpc>
                          <a:spcPct val="100000"/>
                        </a:lnSpc>
                        <a:buFont typeface="Arial" panose="020B0604020202020204" pitchFamily="34" charset="0"/>
                        <a:buNone/>
                      </a:pPr>
                      <a:r>
                        <a:rPr lang="en-US" dirty="0">
                          <a:latin typeface="Times New Roman" panose="02020603050405020304" pitchFamily="18" charset="0"/>
                          <a:cs typeface="Times New Roman" panose="02020603050405020304" pitchFamily="18" charset="0"/>
                        </a:rPr>
                        <a:t>Binary Opening, Image Pre-processing, Vehicle Detection.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417320">
                <a:tc>
                  <a:txBody>
                    <a:bodyPr/>
                    <a:lstStyle/>
                    <a:p>
                      <a:pPr>
                        <a:lnSpc>
                          <a:spcPct val="100000"/>
                        </a:lnSpc>
                      </a:pPr>
                      <a:r>
                        <a:rPr lang="en-US" sz="1800" dirty="0">
                          <a:latin typeface="+mn-lt"/>
                        </a:rPr>
                        <a:t>2</a:t>
                      </a:r>
                      <a:endParaRPr lang="en-IN" sz="1800" dirty="0">
                        <a:latin typeface="+mn-lt"/>
                      </a:endParaRPr>
                    </a:p>
                  </a:txBody>
                  <a:tcPr/>
                </a:tc>
                <a:tc>
                  <a:txBody>
                    <a:bodyPr/>
                    <a:lstStyle/>
                    <a:p>
                      <a:pPr>
                        <a:lnSpc>
                          <a:spcPct val="100000"/>
                        </a:lnSpc>
                      </a:pPr>
                      <a:r>
                        <a:rPr lang="en-US" dirty="0">
                          <a:latin typeface="Times New Roman" panose="02020603050405020304" pitchFamily="18" charset="0"/>
                          <a:cs typeface="Times New Roman" panose="02020603050405020304" pitchFamily="18" charset="0"/>
                        </a:rPr>
                        <a:t>An Improved Faster R-CNN for Small Object Detection</a:t>
                      </a:r>
                      <a:endParaRPr lang="en-IN" sz="1800" dirty="0">
                        <a:latin typeface="Times New Roman" panose="02020603050405020304" pitchFamily="18" charset="0"/>
                        <a:cs typeface="Times New Roman" panose="02020603050405020304" pitchFamily="18" charset="0"/>
                      </a:endParaRPr>
                    </a:p>
                  </a:txBody>
                  <a:tcPr/>
                </a:tc>
                <a:tc>
                  <a:txBody>
                    <a:bodyPr/>
                    <a:lstStyle/>
                    <a:p>
                      <a:pPr>
                        <a:lnSpc>
                          <a:spcPct val="100000"/>
                        </a:lnSpc>
                      </a:pPr>
                      <a:r>
                        <a:rPr lang="en-IN" sz="1800" dirty="0">
                          <a:latin typeface="Times New Roman" panose="02020603050405020304" pitchFamily="18" charset="0"/>
                          <a:cs typeface="Times New Roman" panose="02020603050405020304" pitchFamily="18" charset="0"/>
                        </a:rPr>
                        <a:t>Bo Wang, Changqing cao, Wenrui Zhang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dirty="0">
                          <a:latin typeface="Times New Roman" panose="02020603050405020304" pitchFamily="18" charset="0"/>
                          <a:cs typeface="Times New Roman" panose="02020603050405020304" pitchFamily="18" charset="0"/>
                        </a:rPr>
                        <a:t>Volume – 07, Year - 2019</a:t>
                      </a:r>
                    </a:p>
                  </a:txBody>
                  <a:tcPr/>
                </a:tc>
                <a:tc>
                  <a:txBody>
                    <a:bodyPr/>
                    <a:lstStyle/>
                    <a:p>
                      <a:pPr algn="just">
                        <a:lnSpc>
                          <a:spcPct val="100000"/>
                        </a:lnSpc>
                      </a:pPr>
                      <a:r>
                        <a:rPr lang="en-IN" sz="1800" kern="1200" dirty="0">
                          <a:solidFill>
                            <a:schemeClr val="dk1"/>
                          </a:solidFill>
                          <a:effectLst/>
                          <a:latin typeface="Times New Roman" panose="02020603050405020304" pitchFamily="18" charset="0"/>
                          <a:ea typeface="+mn-ea"/>
                          <a:cs typeface="Times New Roman" panose="02020603050405020304" pitchFamily="18" charset="0"/>
                        </a:rPr>
                        <a:t>Overcoming the low resolution, complex background problems faced with CNN by improving the algorithm based on faster R-CNN (Region based) using the two-stage detection idea. This algorithm is an effective way to detect small objects.</a:t>
                      </a:r>
                    </a:p>
                  </a:txBody>
                  <a:tcPr/>
                </a:tc>
                <a:tc>
                  <a:txBody>
                    <a:bodyPr/>
                    <a:lstStyle/>
                    <a:p>
                      <a:r>
                        <a:rPr lang="en-IN" dirty="0">
                          <a:latin typeface="Times New Roman" panose="02020603050405020304" pitchFamily="18" charset="0"/>
                          <a:cs typeface="Times New Roman" panose="02020603050405020304" pitchFamily="18" charset="0"/>
                        </a:rPr>
                        <a:t>Faster R-CNN, CNN, Small Object Detection</a:t>
                      </a:r>
                      <a:r>
                        <a:rPr lang="en-IN" dirty="0"/>
                        <a:t>.</a:t>
                      </a:r>
                    </a:p>
                  </a:txBody>
                  <a:tcPr/>
                </a:tc>
                <a:extLst>
                  <a:ext uri="{0D108BD9-81ED-4DB2-BD59-A6C34878D82A}">
                    <a16:rowId xmlns:a16="http://schemas.microsoft.com/office/drawing/2014/main" val="10002"/>
                  </a:ext>
                </a:extLst>
              </a:tr>
            </a:tbl>
          </a:graphicData>
        </a:graphic>
      </p:graphicFrame>
      <p:sp>
        <p:nvSpPr>
          <p:cNvPr id="2" name="TextBox 1"/>
          <p:cNvSpPr txBox="1"/>
          <p:nvPr/>
        </p:nvSpPr>
        <p:spPr>
          <a:xfrm>
            <a:off x="3419061" y="278295"/>
            <a:ext cx="4837043" cy="645160"/>
          </a:xfrm>
          <a:prstGeom prst="rect">
            <a:avLst/>
          </a:prstGeom>
          <a:noFill/>
        </p:spPr>
        <p:txBody>
          <a:bodyPr wrap="square" rtlCol="0">
            <a:spAutoFit/>
          </a:bodyPr>
          <a:lstStyle/>
          <a:p>
            <a:pPr algn="ctr"/>
            <a:r>
              <a:rPr lang="en-IN" sz="3600" b="1" u="sng" dirty="0">
                <a:latin typeface="Times New Roman" panose="02020603050405020304" pitchFamily="18" charset="0"/>
                <a:cs typeface="Times New Roman" panose="02020603050405020304" pitchFamily="18" charset="0"/>
              </a:rPr>
              <a:t>Literature Survey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p:cNvGraphicFramePr>
            <a:graphicFrameLocks noGrp="1"/>
          </p:cNvGraphicFramePr>
          <p:nvPr/>
        </p:nvGraphicFramePr>
        <p:xfrm>
          <a:off x="0" y="1400287"/>
          <a:ext cx="12192000" cy="4160520"/>
        </p:xfrm>
        <a:graphic>
          <a:graphicData uri="http://schemas.openxmlformats.org/drawingml/2006/table">
            <a:tbl>
              <a:tblPr firstRow="1" bandRow="1">
                <a:tableStyleId>{5C22544A-7EE6-4342-B048-85BDC9FD1C3A}</a:tableStyleId>
              </a:tblPr>
              <a:tblGrid>
                <a:gridCol w="469900">
                  <a:extLst>
                    <a:ext uri="{9D8B030D-6E8A-4147-A177-3AD203B41FA5}">
                      <a16:colId xmlns:a16="http://schemas.microsoft.com/office/drawing/2014/main" val="20000"/>
                    </a:ext>
                  </a:extLst>
                </a:gridCol>
                <a:gridCol w="1834029">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2026024">
                  <a:extLst>
                    <a:ext uri="{9D8B030D-6E8A-4147-A177-3AD203B41FA5}">
                      <a16:colId xmlns:a16="http://schemas.microsoft.com/office/drawing/2014/main" val="20003"/>
                    </a:ext>
                  </a:extLst>
                </a:gridCol>
                <a:gridCol w="3684494">
                  <a:extLst>
                    <a:ext uri="{9D8B030D-6E8A-4147-A177-3AD203B41FA5}">
                      <a16:colId xmlns:a16="http://schemas.microsoft.com/office/drawing/2014/main" val="20004"/>
                    </a:ext>
                  </a:extLst>
                </a:gridCol>
                <a:gridCol w="2196353">
                  <a:extLst>
                    <a:ext uri="{9D8B030D-6E8A-4147-A177-3AD203B41FA5}">
                      <a16:colId xmlns:a16="http://schemas.microsoft.com/office/drawing/2014/main" val="20005"/>
                    </a:ext>
                  </a:extLst>
                </a:gridCol>
              </a:tblGrid>
              <a:tr h="0">
                <a:tc>
                  <a:txBody>
                    <a:bodyPr/>
                    <a:lstStyle/>
                    <a:p>
                      <a:pPr algn="ctr"/>
                      <a:r>
                        <a:rPr lang="en-US" sz="2000" dirty="0"/>
                        <a:t>S.No.</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1417320">
                <a:tc>
                  <a:txBody>
                    <a:bodyPr/>
                    <a:lstStyle/>
                    <a:p>
                      <a:pPr>
                        <a:lnSpc>
                          <a:spcPct val="100000"/>
                        </a:lnSpc>
                      </a:pPr>
                      <a:r>
                        <a:rPr lang="en-US" dirty="0"/>
                        <a:t>3</a:t>
                      </a:r>
                      <a:endParaRPr lang="en-IN" dirty="0"/>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Literature Survey on object detection using YOLO</a:t>
                      </a: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Dr. G. N. Srinivasan, Athiya Marium, Supreetha A. Shetty</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E-ISSN : 2395-0056, Volume – 7 , Issue – 6 , June 2020</a:t>
                      </a:r>
                    </a:p>
                  </a:txBody>
                  <a:tcPr/>
                </a:tc>
                <a:tc>
                  <a:txBody>
                    <a:bodyPr/>
                    <a:lstStyle/>
                    <a:p>
                      <a:pPr>
                        <a:lnSpc>
                          <a:spcPct val="10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The various modifications done to YOLO network which improves the efficiency of object detection.</a:t>
                      </a:r>
                    </a:p>
                  </a:txBody>
                  <a:tcPr marL="68580" marR="68580" marT="0" marB="0" anchor="ctr"/>
                </a:tc>
                <a:tc>
                  <a:txBody>
                    <a:bodyPr/>
                    <a:lstStyle/>
                    <a:p>
                      <a:pPr algn="l">
                        <a:lnSpc>
                          <a:spcPct val="100000"/>
                        </a:lnSpc>
                      </a:pPr>
                      <a:r>
                        <a:rPr lang="en-IN" dirty="0">
                          <a:latin typeface="Times New Roman" panose="02020603050405020304" pitchFamily="18" charset="0"/>
                          <a:cs typeface="Times New Roman" panose="02020603050405020304" pitchFamily="18" charset="0"/>
                        </a:rPr>
                        <a:t>Object Detection, YOLO, Obstacle detection.</a:t>
                      </a:r>
                    </a:p>
                  </a:txBody>
                  <a:tcPr/>
                </a:tc>
                <a:extLst>
                  <a:ext uri="{0D108BD9-81ED-4DB2-BD59-A6C34878D82A}">
                    <a16:rowId xmlns:a16="http://schemas.microsoft.com/office/drawing/2014/main" val="10001"/>
                  </a:ext>
                </a:extLst>
              </a:tr>
              <a:tr h="1417320">
                <a:tc>
                  <a:txBody>
                    <a:bodyPr/>
                    <a:lstStyle/>
                    <a:p>
                      <a:pPr>
                        <a:lnSpc>
                          <a:spcPct val="100000"/>
                        </a:lnSpc>
                      </a:pPr>
                      <a:r>
                        <a:rPr lang="en-US" dirty="0"/>
                        <a:t>4</a:t>
                      </a:r>
                      <a:endParaRPr lang="en-IN" dirty="0"/>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Real-time Traffic sign recognition using YOLOV3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800" dirty="0">
                          <a:latin typeface="Times New Roman" panose="02020603050405020304" pitchFamily="18" charset="0"/>
                          <a:cs typeface="Times New Roman" panose="02020603050405020304" pitchFamily="18" charset="0"/>
                        </a:rPr>
                        <a:t>V. Vijayaraghavan, M. Laavanya</a:t>
                      </a:r>
                    </a:p>
                    <a:p>
                      <a:pPr>
                        <a:lnSpc>
                          <a:spcPct val="100000"/>
                        </a:lnSpc>
                      </a:pP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dirty="0">
                          <a:latin typeface="Times New Roman" panose="02020603050405020304" pitchFamily="18" charset="0"/>
                          <a:cs typeface="Times New Roman" panose="02020603050405020304" pitchFamily="18" charset="0"/>
                        </a:rPr>
                        <a:t>E-ISSN: 2249 – 8958, Volume-9 Issue-1S5, December, 2019</a:t>
                      </a:r>
                    </a:p>
                    <a:p>
                      <a:pPr>
                        <a:lnSpc>
                          <a:spcPct val="100000"/>
                        </a:lnSpc>
                      </a:pP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T</a:t>
                      </a:r>
                      <a:r>
                        <a:rPr 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he approach is for traffic sign detection and classification using YOLO. The YOLO model is used for sign board detection and a CNN model is used to classify the identified sign.</a:t>
                      </a:r>
                      <a:endParaRPr lang="en-IN" sz="1800" b="0" i="0" u="none" strike="noStrike" kern="1200" baseline="0" dirty="0">
                        <a:solidFill>
                          <a:schemeClr val="dk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IN" dirty="0">
                          <a:latin typeface="Times New Roman" panose="02020603050405020304" pitchFamily="18" charset="0"/>
                          <a:cs typeface="Times New Roman" panose="02020603050405020304" pitchFamily="18" charset="0"/>
                        </a:rPr>
                        <a:t>Number of images, Annotation using Roboflow</a:t>
                      </a:r>
                      <a:endParaRPr lang="en-IN" dirty="0"/>
                    </a:p>
                    <a:p>
                      <a:pPr algn="just">
                        <a:lnSpc>
                          <a:spcPct val="100000"/>
                        </a:lnSpc>
                      </a:pPr>
                      <a:endParaRPr lang="en-IN" dirty="0"/>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p:cNvGraphicFramePr>
            <a:graphicFrameLocks noGrp="1"/>
          </p:cNvGraphicFramePr>
          <p:nvPr/>
        </p:nvGraphicFramePr>
        <p:xfrm>
          <a:off x="0" y="1283746"/>
          <a:ext cx="12191999" cy="4694753"/>
        </p:xfrm>
        <a:graphic>
          <a:graphicData uri="http://schemas.openxmlformats.org/drawingml/2006/table">
            <a:tbl>
              <a:tblPr firstRow="1" bandRow="1">
                <a:tableStyleId>{5C22544A-7EE6-4342-B048-85BDC9FD1C3A}</a:tableStyleId>
              </a:tblPr>
              <a:tblGrid>
                <a:gridCol w="457200">
                  <a:extLst>
                    <a:ext uri="{9D8B030D-6E8A-4147-A177-3AD203B41FA5}">
                      <a16:colId xmlns:a16="http://schemas.microsoft.com/office/drawing/2014/main" val="20000"/>
                    </a:ext>
                  </a:extLst>
                </a:gridCol>
                <a:gridCol w="1694329">
                  <a:extLst>
                    <a:ext uri="{9D8B030D-6E8A-4147-A177-3AD203B41FA5}">
                      <a16:colId xmlns:a16="http://schemas.microsoft.com/office/drawing/2014/main" val="20001"/>
                    </a:ext>
                  </a:extLst>
                </a:gridCol>
                <a:gridCol w="2106706">
                  <a:extLst>
                    <a:ext uri="{9D8B030D-6E8A-4147-A177-3AD203B41FA5}">
                      <a16:colId xmlns:a16="http://schemas.microsoft.com/office/drawing/2014/main" val="20002"/>
                    </a:ext>
                  </a:extLst>
                </a:gridCol>
                <a:gridCol w="2088777">
                  <a:extLst>
                    <a:ext uri="{9D8B030D-6E8A-4147-A177-3AD203B41FA5}">
                      <a16:colId xmlns:a16="http://schemas.microsoft.com/office/drawing/2014/main" val="20003"/>
                    </a:ext>
                  </a:extLst>
                </a:gridCol>
                <a:gridCol w="3585845">
                  <a:extLst>
                    <a:ext uri="{9D8B030D-6E8A-4147-A177-3AD203B41FA5}">
                      <a16:colId xmlns:a16="http://schemas.microsoft.com/office/drawing/2014/main" val="20004"/>
                    </a:ext>
                  </a:extLst>
                </a:gridCol>
                <a:gridCol w="2259142">
                  <a:extLst>
                    <a:ext uri="{9D8B030D-6E8A-4147-A177-3AD203B41FA5}">
                      <a16:colId xmlns:a16="http://schemas.microsoft.com/office/drawing/2014/main" val="20005"/>
                    </a:ext>
                  </a:extLst>
                </a:gridCol>
              </a:tblGrid>
              <a:tr h="1342786">
                <a:tc>
                  <a:txBody>
                    <a:bodyPr/>
                    <a:lstStyle/>
                    <a:p>
                      <a:pPr algn="ctr"/>
                      <a:r>
                        <a:rPr lang="en-US" sz="2000" dirty="0">
                          <a:latin typeface="Times New Roman" panose="02020603050405020304" pitchFamily="18" charset="0"/>
                          <a:cs typeface="Times New Roman" panose="02020603050405020304" pitchFamily="18" charset="0"/>
                        </a:rPr>
                        <a:t>S.No</a:t>
                      </a:r>
                      <a:r>
                        <a:rPr lang="en-US" sz="2000" dirty="0"/>
                        <a:t>.</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p>
                      <a:pPr algn="ctr"/>
                      <a:endParaRPr lang="en-IN" sz="2000" dirty="0"/>
                    </a:p>
                  </a:txBody>
                  <a:tcPr/>
                </a:tc>
                <a:extLst>
                  <a:ext uri="{0D108BD9-81ED-4DB2-BD59-A6C34878D82A}">
                    <a16:rowId xmlns:a16="http://schemas.microsoft.com/office/drawing/2014/main" val="10000"/>
                  </a:ext>
                </a:extLst>
              </a:tr>
              <a:tr h="1340287">
                <a:tc>
                  <a:txBody>
                    <a:bodyPr/>
                    <a:lstStyle/>
                    <a:p>
                      <a:pPr>
                        <a:lnSpc>
                          <a:spcPct val="100000"/>
                        </a:lnSpc>
                      </a:pPr>
                      <a:r>
                        <a:rPr lang="en-US" dirty="0"/>
                        <a:t>5</a:t>
                      </a:r>
                      <a:endParaRPr lang="en-IN" dirty="0"/>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Real-time object detection using YOLOV3</a:t>
                      </a:r>
                      <a:r>
                        <a:rPr lang="en-US" altLang="en-IN" dirty="0">
                          <a:latin typeface="Times New Roman" panose="02020603050405020304" pitchFamily="18" charset="0"/>
                          <a:cs typeface="Times New Roman" panose="02020603050405020304" pitchFamily="18" charset="0"/>
                        </a:rPr>
                        <a:t>.</a:t>
                      </a:r>
                    </a:p>
                  </a:txBody>
                  <a:tcPr/>
                </a:tc>
                <a:tc>
                  <a:txBody>
                    <a:bodyPr/>
                    <a:lstStyle/>
                    <a:p>
                      <a:r>
                        <a:rPr lang="en-IN" b="0" dirty="0">
                          <a:latin typeface="Times New Roman" panose="02020603050405020304" pitchFamily="18" charset="0"/>
                          <a:cs typeface="Times New Roman" panose="02020603050405020304" pitchFamily="18" charset="0"/>
                        </a:rPr>
                        <a:t>Omkar Masurekar, Prateek Kulkarni, Shubham Patil.</a:t>
                      </a:r>
                    </a:p>
                  </a:txBody>
                  <a:tcPr/>
                </a:tc>
                <a:tc>
                  <a:txBody>
                    <a:bodyPr/>
                    <a:lstStyle/>
                    <a:p>
                      <a:r>
                        <a:rPr lang="en-IN" dirty="0">
                          <a:latin typeface="Times New Roman" panose="02020603050405020304" pitchFamily="18" charset="0"/>
                          <a:cs typeface="Times New Roman" panose="02020603050405020304" pitchFamily="18" charset="0"/>
                        </a:rPr>
                        <a:t>E-ISSN: 2395-0056, Volume-07, Issue – 03, March 2020.</a:t>
                      </a:r>
                    </a:p>
                  </a:txBody>
                  <a:tcPr/>
                </a:tc>
                <a:tc>
                  <a:txBody>
                    <a:bodyPr/>
                    <a:lstStyle/>
                    <a:p>
                      <a:r>
                        <a:rPr lang="en-US"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To detect multiple number of images in a frame using web-cam and    android camera.</a:t>
                      </a:r>
                    </a:p>
                  </a:txBody>
                  <a:tcPr/>
                </a:tc>
                <a:tc>
                  <a:txBody>
                    <a:bodyPr/>
                    <a:lstStyle/>
                    <a:p>
                      <a:pPr algn="l">
                        <a:lnSpc>
                          <a:spcPct val="100000"/>
                        </a:lnSpc>
                      </a:pPr>
                      <a:r>
                        <a:rPr lang="en-IN" b="0" dirty="0">
                          <a:latin typeface="Times New Roman" panose="02020603050405020304" pitchFamily="18" charset="0"/>
                          <a:cs typeface="Times New Roman" panose="02020603050405020304" pitchFamily="18" charset="0"/>
                        </a:rPr>
                        <a:t>Deep learning Bounding Box, Anchor box,  YOLOV3.</a:t>
                      </a:r>
                    </a:p>
                  </a:txBody>
                  <a:tcPr/>
                </a:tc>
                <a:extLst>
                  <a:ext uri="{0D108BD9-81ED-4DB2-BD59-A6C34878D82A}">
                    <a16:rowId xmlns:a16="http://schemas.microsoft.com/office/drawing/2014/main" val="10001"/>
                  </a:ext>
                </a:extLst>
              </a:tr>
              <a:tr h="1340287">
                <a:tc>
                  <a:txBody>
                    <a:bodyPr/>
                    <a:lstStyle/>
                    <a:p>
                      <a:pPr>
                        <a:lnSpc>
                          <a:spcPct val="100000"/>
                        </a:lnSpc>
                      </a:pPr>
                      <a:r>
                        <a:rPr lang="en-US" dirty="0"/>
                        <a:t>6</a:t>
                      </a:r>
                      <a:endParaRPr lang="en-IN" dirty="0"/>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Pedestrian, bike and vehicle classification using Deep Learning</a:t>
                      </a:r>
                      <a:r>
                        <a:rPr lang="en-US" altLang="en-IN" dirty="0">
                          <a:latin typeface="Times New Roman" panose="02020603050405020304" pitchFamily="18" charset="0"/>
                          <a:cs typeface="Times New Roman" panose="02020603050405020304" pitchFamily="18" charset="0"/>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IN" sz="1800" dirty="0">
                          <a:latin typeface="Times New Roman" panose="02020603050405020304" pitchFamily="18" charset="0"/>
                          <a:cs typeface="Times New Roman" panose="02020603050405020304" pitchFamily="18" charset="0"/>
                        </a:rPr>
                        <a:t>Yen-Yi Wua and Chun- Ming Tsaib.</a:t>
                      </a:r>
                    </a:p>
                    <a:p>
                      <a:pPr>
                        <a:lnSpc>
                          <a:spcPct val="100000"/>
                        </a:lnSpc>
                      </a:pP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IN" sz="1800" dirty="0">
                          <a:latin typeface="Times New Roman" panose="02020603050405020304" pitchFamily="18" charset="0"/>
                          <a:cs typeface="Times New Roman" panose="02020603050405020304" pitchFamily="18" charset="0"/>
                        </a:rPr>
                        <a:t>Volume-5 ,October,2013</a:t>
                      </a:r>
                    </a:p>
                    <a:p>
                      <a:pPr>
                        <a:lnSpc>
                          <a:spcPct val="100000"/>
                        </a:lnSpc>
                      </a:pP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IN" sz="1800" kern="1200" dirty="0">
                          <a:solidFill>
                            <a:schemeClr val="dk1"/>
                          </a:solidFill>
                          <a:effectLst/>
                          <a:latin typeface="Times New Roman" panose="02020603050405020304" pitchFamily="18" charset="0"/>
                          <a:ea typeface="+mn-ea"/>
                          <a:cs typeface="Times New Roman" panose="02020603050405020304" pitchFamily="18" charset="0"/>
                        </a:rPr>
                        <a:t>The results demonstarte that the proposed image preprocessing method and the DBN architecture can achive higher classification accuracy rate in 1000 training set.</a:t>
                      </a:r>
                    </a:p>
                    <a:p>
                      <a:pPr algn="l">
                        <a:lnSpc>
                          <a:spcPct val="100000"/>
                        </a:lnSpc>
                      </a:pPr>
                      <a:endParaRPr lang="en-IN" sz="1800" b="0" i="0" u="none" strike="noStrike" kern="1200" baseline="0" dirty="0">
                        <a:solidFill>
                          <a:schemeClr val="dk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IN" dirty="0">
                          <a:latin typeface="Times New Roman" panose="02020603050405020304" pitchFamily="18" charset="0"/>
                          <a:cs typeface="Times New Roman" panose="02020603050405020304" pitchFamily="18" charset="0"/>
                        </a:rPr>
                        <a:t>Vehicle classification ,image detection,small training set.</a:t>
                      </a:r>
                    </a:p>
                    <a:p>
                      <a:pPr algn="l">
                        <a:lnSpc>
                          <a:spcPct val="100000"/>
                        </a:lnSpc>
                      </a:pPr>
                      <a:endParaRPr lang="en-IN" dirty="0"/>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0" y="1418216"/>
          <a:ext cx="12192000" cy="4480560"/>
        </p:xfrm>
        <a:graphic>
          <a:graphicData uri="http://schemas.openxmlformats.org/drawingml/2006/table">
            <a:tbl>
              <a:tblPr firstRow="1" bandRow="1">
                <a:tableStyleId>{5C22544A-7EE6-4342-B048-85BDC9FD1C3A}</a:tableStyleId>
              </a:tblPr>
              <a:tblGrid>
                <a:gridCol w="421341">
                  <a:extLst>
                    <a:ext uri="{9D8B030D-6E8A-4147-A177-3AD203B41FA5}">
                      <a16:colId xmlns:a16="http://schemas.microsoft.com/office/drawing/2014/main" val="20000"/>
                    </a:ext>
                  </a:extLst>
                </a:gridCol>
                <a:gridCol w="1891553">
                  <a:extLst>
                    <a:ext uri="{9D8B030D-6E8A-4147-A177-3AD203B41FA5}">
                      <a16:colId xmlns:a16="http://schemas.microsoft.com/office/drawing/2014/main" val="20001"/>
                    </a:ext>
                  </a:extLst>
                </a:gridCol>
                <a:gridCol w="1640541">
                  <a:extLst>
                    <a:ext uri="{9D8B030D-6E8A-4147-A177-3AD203B41FA5}">
                      <a16:colId xmlns:a16="http://schemas.microsoft.com/office/drawing/2014/main" val="20002"/>
                    </a:ext>
                  </a:extLst>
                </a:gridCol>
                <a:gridCol w="2055156">
                  <a:extLst>
                    <a:ext uri="{9D8B030D-6E8A-4147-A177-3AD203B41FA5}">
                      <a16:colId xmlns:a16="http://schemas.microsoft.com/office/drawing/2014/main" val="20003"/>
                    </a:ext>
                  </a:extLst>
                </a:gridCol>
                <a:gridCol w="3906374">
                  <a:extLst>
                    <a:ext uri="{9D8B030D-6E8A-4147-A177-3AD203B41FA5}">
                      <a16:colId xmlns:a16="http://schemas.microsoft.com/office/drawing/2014/main" val="20004"/>
                    </a:ext>
                  </a:extLst>
                </a:gridCol>
                <a:gridCol w="2277035">
                  <a:extLst>
                    <a:ext uri="{9D8B030D-6E8A-4147-A177-3AD203B41FA5}">
                      <a16:colId xmlns:a16="http://schemas.microsoft.com/office/drawing/2014/main" val="20005"/>
                    </a:ext>
                  </a:extLst>
                </a:gridCol>
              </a:tblGrid>
              <a:tr h="0">
                <a:tc>
                  <a:txBody>
                    <a:bodyPr/>
                    <a:lstStyle/>
                    <a:p>
                      <a:pPr algn="ctr"/>
                      <a:r>
                        <a:rPr lang="en-US" sz="2000" dirty="0">
                          <a:latin typeface="Times New Roman" panose="02020603050405020304" pitchFamily="18" charset="0"/>
                          <a:cs typeface="Times New Roman" panose="02020603050405020304" pitchFamily="18" charset="0"/>
                        </a:rPr>
                        <a:t>S.No</a:t>
                      </a:r>
                      <a:r>
                        <a:rPr lang="en-US" sz="2000" dirty="0"/>
                        <a:t>.</a:t>
                      </a:r>
                      <a:endParaRPr lang="en-IN" sz="2000" dirty="0"/>
                    </a:p>
                  </a:txBody>
                  <a:tcPr/>
                </a:tc>
                <a:tc>
                  <a:txBody>
                    <a:bodyPr/>
                    <a:lstStyle/>
                    <a:p>
                      <a:pPr algn="ctr"/>
                      <a:r>
                        <a:rPr lang="en-IN" sz="2000" dirty="0">
                          <a:latin typeface="Times New Roman" panose="02020603050405020304" pitchFamily="18" charset="0"/>
                          <a:cs typeface="Times New Roman" panose="02020603050405020304" pitchFamily="18" charset="0"/>
                        </a:rPr>
                        <a:t>Title of the Paper</a:t>
                      </a:r>
                    </a:p>
                  </a:txBody>
                  <a:tcPr/>
                </a:tc>
                <a:tc>
                  <a:txBody>
                    <a:bodyPr/>
                    <a:lstStyle/>
                    <a:p>
                      <a:pPr algn="ctr"/>
                      <a:r>
                        <a:rPr lang="en-US" sz="2000" dirty="0">
                          <a:latin typeface="Times New Roman" panose="02020603050405020304" pitchFamily="18" charset="0"/>
                          <a:cs typeface="Times New Roman" panose="02020603050405020304" pitchFamily="18" charset="0"/>
                        </a:rPr>
                        <a:t>Author with Affiliation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Volume/Issue No./Year</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Findings/Observations</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Research gap/Scope/Parameters considered</a:t>
                      </a:r>
                    </a:p>
                  </a:txBody>
                  <a:tcPr/>
                </a:tc>
                <a:extLst>
                  <a:ext uri="{0D108BD9-81ED-4DB2-BD59-A6C34878D82A}">
                    <a16:rowId xmlns:a16="http://schemas.microsoft.com/office/drawing/2014/main" val="10000"/>
                  </a:ext>
                </a:extLst>
              </a:tr>
              <a:tr h="1417320">
                <a:tc>
                  <a:txBody>
                    <a:bodyPr/>
                    <a:lstStyle/>
                    <a:p>
                      <a:pPr>
                        <a:lnSpc>
                          <a:spcPct val="100000"/>
                        </a:lnSpc>
                      </a:pPr>
                      <a:r>
                        <a:rPr lang="en-US" dirty="0"/>
                        <a:t>7</a:t>
                      </a:r>
                      <a:endParaRPr lang="en-IN" dirty="0"/>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Deep Learning for image classification and object segmentation.</a:t>
                      </a: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Hao Wu, Qi Liu, Xiaodong Liu.</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Volume – 60, Issue no – 02, Year – 2019.</a:t>
                      </a:r>
                    </a:p>
                  </a:txBody>
                  <a:tcPr/>
                </a:tc>
                <a:tc>
                  <a:txBody>
                    <a:bodyPr/>
                    <a:lstStyle/>
                    <a:p>
                      <a:pPr>
                        <a:lnSpc>
                          <a:spcPct val="10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Deep learning models are compared with several Neural Networks,  and deals with image classification, object detection and image segmentation. </a:t>
                      </a:r>
                    </a:p>
                  </a:txBody>
                  <a:tcPr marL="68580" marR="68580" marT="0" marB="0" anchor="ctr"/>
                </a:tc>
                <a:tc>
                  <a:txBody>
                    <a:bodyPr/>
                    <a:lstStyle/>
                    <a:p>
                      <a:pPr algn="l">
                        <a:lnSpc>
                          <a:spcPct val="100000"/>
                        </a:lnSpc>
                      </a:pPr>
                      <a:r>
                        <a:rPr lang="en-IN" dirty="0">
                          <a:latin typeface="Times New Roman" panose="02020603050405020304" pitchFamily="18" charset="0"/>
                          <a:cs typeface="Times New Roman" panose="02020603050405020304" pitchFamily="18" charset="0"/>
                        </a:rPr>
                        <a:t>Image Classification, Object Segmentation, Object Detection, Convolutional Neural Network.</a:t>
                      </a:r>
                    </a:p>
                  </a:txBody>
                  <a:tcPr/>
                </a:tc>
                <a:extLst>
                  <a:ext uri="{0D108BD9-81ED-4DB2-BD59-A6C34878D82A}">
                    <a16:rowId xmlns:a16="http://schemas.microsoft.com/office/drawing/2014/main" val="10001"/>
                  </a:ext>
                </a:extLst>
              </a:tr>
              <a:tr h="1417320">
                <a:tc>
                  <a:txBody>
                    <a:bodyPr/>
                    <a:lstStyle/>
                    <a:p>
                      <a:pPr>
                        <a:lnSpc>
                          <a:spcPct val="100000"/>
                        </a:lnSpc>
                      </a:pPr>
                      <a:r>
                        <a:rPr lang="en-US" dirty="0"/>
                        <a:t>8</a:t>
                      </a:r>
                      <a:endParaRPr lang="en-IN" dirty="0"/>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Non-parametric weighted Feature Extraction for Classification</a:t>
                      </a:r>
                      <a:r>
                        <a:rPr lang="en-US" altLang="en-IN" dirty="0">
                          <a:latin typeface="Times New Roman" panose="02020603050405020304" pitchFamily="18" charset="0"/>
                          <a:cs typeface="Times New Roman" panose="02020603050405020304" pitchFamily="18" charset="0"/>
                        </a:rPr>
                        <a:t>.</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Bor-Chen Kuo, D.A. Landgrebe</a:t>
                      </a:r>
                      <a:r>
                        <a:rPr lang="en-US" altLang="en-IN" dirty="0">
                          <a:latin typeface="Times New Roman" panose="02020603050405020304" pitchFamily="18" charset="0"/>
                          <a:cs typeface="Times New Roman" panose="02020603050405020304" pitchFamily="18" charset="0"/>
                        </a:rPr>
                        <a:t>.</a:t>
                      </a:r>
                    </a:p>
                  </a:txBody>
                  <a:tcPr/>
                </a:tc>
                <a:tc>
                  <a:txBody>
                    <a:bodyPr/>
                    <a:lstStyle/>
                    <a:p>
                      <a:pPr>
                        <a:lnSpc>
                          <a:spcPct val="100000"/>
                        </a:lnSpc>
                      </a:pPr>
                      <a:r>
                        <a:rPr lang="en-IN" dirty="0">
                          <a:latin typeface="Times New Roman" panose="02020603050405020304" pitchFamily="18" charset="0"/>
                          <a:cs typeface="Times New Roman" panose="02020603050405020304" pitchFamily="18" charset="0"/>
                        </a:rPr>
                        <a:t>Volume – 42, Issue no – 5, May 2004.</a:t>
                      </a:r>
                    </a:p>
                  </a:txBody>
                  <a:tcPr/>
                </a:tc>
                <a:tc>
                  <a:txBody>
                    <a:bodyPr/>
                    <a:lstStyle/>
                    <a:p>
                      <a:pPr algn="l">
                        <a:lnSpc>
                          <a:spcPct val="100000"/>
                        </a:lnSpc>
                      </a:pPr>
                      <a:r>
                        <a:rPr 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rPr>
                        <a:t>The transformation of raw data into numerical features that can be processed while preserving the information in the  original data set. It yields better results than directly applying the raw data.</a:t>
                      </a:r>
                    </a:p>
                    <a:p>
                      <a:pPr algn="just">
                        <a:lnSpc>
                          <a:spcPct val="100000"/>
                        </a:lnSpc>
                      </a:pPr>
                      <a:r>
                        <a:rPr lang="en-IN" sz="1800" b="0" i="0" u="none" strike="noStrike" kern="1200" baseline="0" dirty="0">
                          <a:solidFill>
                            <a:schemeClr val="dk1"/>
                          </a:solidFill>
                          <a:latin typeface="+mn-lt"/>
                          <a:ea typeface="+mn-ea"/>
                          <a:cs typeface="+mn-cs"/>
                        </a:rPr>
                        <a:t> </a:t>
                      </a:r>
                    </a:p>
                  </a:txBody>
                  <a:tcPr/>
                </a:tc>
                <a:tc>
                  <a:txBody>
                    <a:bodyPr/>
                    <a:lstStyle/>
                    <a:p>
                      <a:pPr algn="l">
                        <a:lnSpc>
                          <a:spcPct val="100000"/>
                        </a:lnSpc>
                      </a:pPr>
                      <a:r>
                        <a:rPr lang="en-IN" sz="1800" dirty="0">
                          <a:latin typeface="Times New Roman" panose="02020603050405020304" pitchFamily="18" charset="0"/>
                          <a:cs typeface="Times New Roman" panose="02020603050405020304" pitchFamily="18" charset="0"/>
                        </a:rPr>
                        <a:t>Dimensionality reduction, feature vector, classification,  non parametric feature </a:t>
                      </a:r>
                      <a:r>
                        <a:rPr lang="en-IN" dirty="0">
                          <a:latin typeface="Times New Roman" panose="02020603050405020304" pitchFamily="18" charset="0"/>
                          <a:cs typeface="Times New Roman" panose="02020603050405020304" pitchFamily="18" charset="0"/>
                        </a:rPr>
                        <a:t>extraction.</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3769</Words>
  <Application>Microsoft Office PowerPoint</Application>
  <PresentationFormat>Widescreen</PresentationFormat>
  <Paragraphs>308</Paragraphs>
  <Slides>31</Slides>
  <Notes>4</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Times New Roman</vt:lpstr>
      <vt:lpstr>Office Theme</vt:lpstr>
      <vt:lpstr>PowerPoint Presentation</vt:lpstr>
      <vt:lpstr>Content</vt:lpstr>
      <vt:lpstr>                              Abstract</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Yolov5 Model</vt:lpstr>
      <vt:lpstr>Training the model:</vt:lpstr>
      <vt:lpstr>Annotated Images</vt:lpstr>
      <vt:lpstr>PowerPoint Presentation</vt:lpstr>
      <vt:lpstr>Output Images</vt:lpstr>
      <vt:lpstr>PowerPoint Presentation</vt:lpstr>
      <vt:lpstr>PowerPoint Presentation</vt:lpstr>
      <vt:lpstr>Output Video</vt:lpstr>
      <vt:lpstr>                                    References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19211a04f8</dc:creator>
  <cp:lastModifiedBy>karangula jahnavi</cp:lastModifiedBy>
  <cp:revision>25</cp:revision>
  <dcterms:created xsi:type="dcterms:W3CDTF">2022-10-16T12:16:00Z</dcterms:created>
  <dcterms:modified xsi:type="dcterms:W3CDTF">2023-08-03T13:46:57Z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E0A1A6729BD74CAAAE704BB526A1C54E</vt:lpwstr>
  </property>
  <property fmtid="{D5CDD505-2E9C-101B-9397-08002B2CF9AE}" pid="3" name="KSOProductBuildVer">
    <vt:lpwstr>1033-11.2.0.11486</vt:lpwstr>
  </property>
</Properties>
</file>

<file path=docProps/thumbnail.jpeg>
</file>